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6.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52"/>
  </p:notesMasterIdLst>
  <p:handoutMasterIdLst>
    <p:handoutMasterId r:id="rId53"/>
  </p:handoutMasterIdLst>
  <p:sldIdLst>
    <p:sldId id="269" r:id="rId2"/>
    <p:sldId id="265" r:id="rId3"/>
    <p:sldId id="390" r:id="rId4"/>
    <p:sldId id="305" r:id="rId5"/>
    <p:sldId id="353" r:id="rId6"/>
    <p:sldId id="309" r:id="rId7"/>
    <p:sldId id="316" r:id="rId8"/>
    <p:sldId id="373" r:id="rId9"/>
    <p:sldId id="386" r:id="rId10"/>
    <p:sldId id="389" r:id="rId11"/>
    <p:sldId id="374" r:id="rId12"/>
    <p:sldId id="351" r:id="rId13"/>
    <p:sldId id="315" r:id="rId14"/>
    <p:sldId id="375" r:id="rId15"/>
    <p:sldId id="376" r:id="rId16"/>
    <p:sldId id="378" r:id="rId17"/>
    <p:sldId id="391" r:id="rId18"/>
    <p:sldId id="377" r:id="rId19"/>
    <p:sldId id="388" r:id="rId20"/>
    <p:sldId id="381" r:id="rId21"/>
    <p:sldId id="392" r:id="rId22"/>
    <p:sldId id="393" r:id="rId23"/>
    <p:sldId id="394" r:id="rId24"/>
    <p:sldId id="355" r:id="rId25"/>
    <p:sldId id="356" r:id="rId26"/>
    <p:sldId id="361" r:id="rId27"/>
    <p:sldId id="362" r:id="rId28"/>
    <p:sldId id="358" r:id="rId29"/>
    <p:sldId id="360" r:id="rId30"/>
    <p:sldId id="379" r:id="rId31"/>
    <p:sldId id="380" r:id="rId32"/>
    <p:sldId id="395" r:id="rId33"/>
    <p:sldId id="364" r:id="rId34"/>
    <p:sldId id="307" r:id="rId35"/>
    <p:sldId id="365" r:id="rId36"/>
    <p:sldId id="333" r:id="rId37"/>
    <p:sldId id="366" r:id="rId38"/>
    <p:sldId id="367" r:id="rId39"/>
    <p:sldId id="368" r:id="rId40"/>
    <p:sldId id="340" r:id="rId41"/>
    <p:sldId id="336" r:id="rId42"/>
    <p:sldId id="369" r:id="rId43"/>
    <p:sldId id="339" r:id="rId44"/>
    <p:sldId id="335" r:id="rId45"/>
    <p:sldId id="338" r:id="rId46"/>
    <p:sldId id="370" r:id="rId47"/>
    <p:sldId id="334" r:id="rId48"/>
    <p:sldId id="372" r:id="rId49"/>
    <p:sldId id="371" r:id="rId50"/>
    <p:sldId id="39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6CD"/>
    <a:srgbClr val="CCFFCC"/>
    <a:srgbClr val="FFFFCC"/>
    <a:srgbClr val="F1D5FF"/>
    <a:srgbClr val="E9BDFF"/>
    <a:srgbClr val="EEDDFF"/>
    <a:srgbClr val="003399"/>
    <a:srgbClr val="51596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60"/>
  </p:normalViewPr>
  <p:slideViewPr>
    <p:cSldViewPr>
      <p:cViewPr varScale="1">
        <p:scale>
          <a:sx n="58" d="100"/>
          <a:sy n="58" d="100"/>
        </p:scale>
        <p:origin x="-6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diane.rivera\Desktop\Performance%20Reports\FY11%20Performance%20Reports\Quarterly%20Report%20Worksheets\2Epi%20and%20Facilities%20(version%201).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diane.rivera\Desktop\Performance%20Reports\FY11%20Performance%20Reports\Quarterly%20Report%20Worksheets\2Epi%20and%20Facilities%20(version%201).xls"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iane.rivera\Desktop\Copy%20of%20P006%203rd%20Party%20Revenue%20LFC%20Meeting%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iane.rivera\Desktop\Copy%20of%20P006%203rd%20Party%20Revenue%20LFC%20Meeting%20(2).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55.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66.xlsx"/></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iane.rivera\Desktop\Copy%20of%20P006%203rd%20Party%20Revenue%20LFC%20Meeting%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387509253651044E-2"/>
          <c:y val="5.1835853131749467E-2"/>
          <c:w val="0.89604650380240958"/>
          <c:h val="0.78401727861771053"/>
        </c:manualLayout>
      </c:layout>
      <c:barChart>
        <c:barDir val="col"/>
        <c:grouping val="clustered"/>
        <c:ser>
          <c:idx val="0"/>
          <c:order val="0"/>
          <c:tx>
            <c:strRef>
              <c:f>Sheet1!$B$4</c:f>
              <c:strCache>
                <c:ptCount val="1"/>
                <c:pt idx="0">
                  <c:v>General Fund</c:v>
                </c:pt>
              </c:strCache>
            </c:strRef>
          </c:tx>
          <c:spPr>
            <a:solidFill>
              <a:srgbClr val="61B6CD"/>
            </a:solidFill>
            <a:ln w="3175">
              <a:solidFill>
                <a:schemeClr val="tx1"/>
              </a:solidFill>
              <a:prstDash val="solid"/>
            </a:ln>
          </c:spPr>
          <c:dLbls>
            <c:dLbl>
              <c:idx val="0"/>
              <c:layout>
                <c:manualLayout>
                  <c:x val="1.6935527289858095E-2"/>
                  <c:y val="4.7068164465454785E-3"/>
                </c:manualLayout>
              </c:layout>
              <c:dLblPos val="outEnd"/>
              <c:showVal val="1"/>
            </c:dLbl>
            <c:dLbl>
              <c:idx val="1"/>
              <c:layout>
                <c:manualLayout>
                  <c:x val="1.7742557821298001E-2"/>
                  <c:y val="-7.7584596390337579E-3"/>
                </c:manualLayout>
              </c:layout>
              <c:dLblPos val="outEnd"/>
              <c:showVal val="1"/>
            </c:dLbl>
            <c:dLbl>
              <c:idx val="2"/>
              <c:layout>
                <c:manualLayout>
                  <c:x val="1.5874554142270687E-2"/>
                  <c:y val="3.7363744172068322E-5"/>
                </c:manualLayout>
              </c:layout>
              <c:dLblPos val="outEnd"/>
              <c:showVal val="1"/>
            </c:dLbl>
            <c:dLbl>
              <c:idx val="3"/>
              <c:layout>
                <c:manualLayout>
                  <c:x val="2.3349709491441776E-2"/>
                  <c:y val="-2.9830076189548008E-3"/>
                </c:manualLayout>
              </c:layout>
              <c:dLblPos val="outEnd"/>
              <c:showVal val="1"/>
            </c:dLbl>
            <c:dLbl>
              <c:idx val="4"/>
              <c:layout>
                <c:manualLayout>
                  <c:x val="1.0018731632904862E-2"/>
                  <c:y val="-9.2042740874310539E-3"/>
                </c:manualLayout>
              </c:layout>
              <c:dLblPos val="outEnd"/>
              <c:showVal val="1"/>
            </c:dLbl>
            <c:dLbl>
              <c:idx val="5"/>
              <c:delete val="1"/>
            </c:dLbl>
            <c:dLbl>
              <c:idx val="6"/>
              <c:layout>
                <c:manualLayout>
                  <c:x val="1.7611772887363451E-2"/>
                  <c:y val="-1.0317673050993378E-3"/>
                </c:manualLayout>
              </c:layout>
              <c:dLblPos val="outEnd"/>
              <c:showVal val="1"/>
            </c:dLbl>
            <c:dLbl>
              <c:idx val="7"/>
              <c:layout>
                <c:manualLayout>
                  <c:x val="1.602137873791435E-2"/>
                  <c:y val="-4.0298016472537692E-3"/>
                </c:manualLayout>
              </c:layout>
              <c:dLblPos val="outEnd"/>
              <c:showVal val="1"/>
            </c:dLbl>
            <c:spPr>
              <a:noFill/>
              <a:ln w="25870">
                <a:noFill/>
              </a:ln>
            </c:spPr>
            <c:txPr>
              <a:bodyPr/>
              <a:lstStyle/>
              <a:p>
                <a:pPr>
                  <a:defRPr sz="1044" b="0" i="0" u="none" strike="noStrike" baseline="0">
                    <a:solidFill>
                      <a:srgbClr val="000000"/>
                    </a:solidFill>
                    <a:latin typeface="Arial"/>
                    <a:ea typeface="Arial"/>
                    <a:cs typeface="Arial"/>
                  </a:defRPr>
                </a:pPr>
                <a:endParaRPr lang="en-US"/>
              </a:p>
            </c:txPr>
            <c:showVal val="1"/>
          </c:dLbls>
          <c:cat>
            <c:strRef>
              <c:f>Sheet1!$A$5:$A$12</c:f>
              <c:strCache>
                <c:ptCount val="8"/>
                <c:pt idx="0">
                  <c:v>OFM</c:v>
                </c:pt>
                <c:pt idx="1">
                  <c:v>TL</c:v>
                </c:pt>
                <c:pt idx="2">
                  <c:v>NMBHI</c:v>
                </c:pt>
                <c:pt idx="3">
                  <c:v>NMRC</c:v>
                </c:pt>
                <c:pt idx="4">
                  <c:v>SATC</c:v>
                </c:pt>
                <c:pt idx="5">
                  <c:v>NMSVH</c:v>
                </c:pt>
                <c:pt idx="6">
                  <c:v>FBMC</c:v>
                </c:pt>
                <c:pt idx="7">
                  <c:v>LLCP</c:v>
                </c:pt>
              </c:strCache>
            </c:strRef>
          </c:cat>
          <c:val>
            <c:numRef>
              <c:f>Sheet1!$B$5:$B$12</c:f>
              <c:numCache>
                <c:formatCode>_("$"* #,##0.0_);_("$"* \(#,##0.0\);_("$"* "-"??_);_(@_)</c:formatCode>
                <c:ptCount val="8"/>
                <c:pt idx="0">
                  <c:v>1108.0999999999999</c:v>
                </c:pt>
                <c:pt idx="1">
                  <c:v>3963.7</c:v>
                </c:pt>
                <c:pt idx="2">
                  <c:v>30018.1</c:v>
                </c:pt>
                <c:pt idx="3">
                  <c:v>4294.9000000000005</c:v>
                </c:pt>
                <c:pt idx="4">
                  <c:v>4110.7</c:v>
                </c:pt>
                <c:pt idx="5">
                  <c:v>0</c:v>
                </c:pt>
                <c:pt idx="6">
                  <c:v>12055.2</c:v>
                </c:pt>
                <c:pt idx="7">
                  <c:v>6926.3</c:v>
                </c:pt>
              </c:numCache>
            </c:numRef>
          </c:val>
        </c:ser>
        <c:ser>
          <c:idx val="1"/>
          <c:order val="1"/>
          <c:tx>
            <c:strRef>
              <c:f>Sheet1!$C$4</c:f>
              <c:strCache>
                <c:ptCount val="1"/>
                <c:pt idx="0">
                  <c:v>Inter-Agency Transfer</c:v>
                </c:pt>
              </c:strCache>
            </c:strRef>
          </c:tx>
          <c:spPr>
            <a:solidFill>
              <a:srgbClr val="FF0000"/>
            </a:solidFill>
            <a:ln w="3175">
              <a:solidFill>
                <a:srgbClr val="000000"/>
              </a:solidFill>
              <a:prstDash val="solid"/>
            </a:ln>
          </c:spPr>
          <c:dLbls>
            <c:dLbl>
              <c:idx val="1"/>
              <c:layout>
                <c:manualLayout>
                  <c:x val="1.3563160374184023E-2"/>
                  <c:y val="1.225023149276282E-2"/>
                </c:manualLayout>
              </c:layout>
              <c:spPr>
                <a:noFill/>
                <a:ln w="25870">
                  <a:noFill/>
                </a:ln>
              </c:spPr>
              <c:txPr>
                <a:bodyPr/>
                <a:lstStyle/>
                <a:p>
                  <a:pPr>
                    <a:defRPr sz="1044" b="0" i="0" u="none" strike="noStrike" baseline="0">
                      <a:solidFill>
                        <a:srgbClr val="000000"/>
                      </a:solidFill>
                      <a:latin typeface="Arial"/>
                      <a:ea typeface="Arial"/>
                      <a:cs typeface="Arial"/>
                    </a:defRPr>
                  </a:pPr>
                  <a:endParaRPr lang="en-US"/>
                </a:p>
              </c:txPr>
              <c:dLblPos val="outEnd"/>
              <c:showVal val="1"/>
            </c:dLbl>
            <c:delete val="1"/>
          </c:dLbls>
          <c:cat>
            <c:strRef>
              <c:f>Sheet1!$A$5:$A$12</c:f>
              <c:strCache>
                <c:ptCount val="8"/>
                <c:pt idx="0">
                  <c:v>OFM</c:v>
                </c:pt>
                <c:pt idx="1">
                  <c:v>TL</c:v>
                </c:pt>
                <c:pt idx="2">
                  <c:v>NMBHI</c:v>
                </c:pt>
                <c:pt idx="3">
                  <c:v>NMRC</c:v>
                </c:pt>
                <c:pt idx="4">
                  <c:v>SATC</c:v>
                </c:pt>
                <c:pt idx="5">
                  <c:v>NMSVH</c:v>
                </c:pt>
                <c:pt idx="6">
                  <c:v>FBMC</c:v>
                </c:pt>
                <c:pt idx="7">
                  <c:v>LLCP</c:v>
                </c:pt>
              </c:strCache>
            </c:strRef>
          </c:cat>
          <c:val>
            <c:numRef>
              <c:f>Sheet1!$C$5:$C$12</c:f>
              <c:numCache>
                <c:formatCode>_("$"* #,##0.0_);_("$"* \(#,##0.0\);_("$"* "-"??_);_(@_)</c:formatCode>
                <c:ptCount val="8"/>
                <c:pt idx="0">
                  <c:v>0</c:v>
                </c:pt>
                <c:pt idx="1">
                  <c:v>713.8</c:v>
                </c:pt>
                <c:pt idx="2">
                  <c:v>0</c:v>
                </c:pt>
                <c:pt idx="3">
                  <c:v>0</c:v>
                </c:pt>
                <c:pt idx="4">
                  <c:v>0</c:v>
                </c:pt>
                <c:pt idx="5">
                  <c:v>0</c:v>
                </c:pt>
                <c:pt idx="6">
                  <c:v>0</c:v>
                </c:pt>
                <c:pt idx="7">
                  <c:v>0</c:v>
                </c:pt>
              </c:numCache>
            </c:numRef>
          </c:val>
        </c:ser>
        <c:ser>
          <c:idx val="2"/>
          <c:order val="2"/>
          <c:tx>
            <c:strRef>
              <c:f>Sheet1!$D$4</c:f>
              <c:strCache>
                <c:ptCount val="1"/>
                <c:pt idx="0">
                  <c:v>Federal Funds </c:v>
                </c:pt>
              </c:strCache>
            </c:strRef>
          </c:tx>
          <c:spPr>
            <a:solidFill>
              <a:srgbClr val="FFFFCC"/>
            </a:solidFill>
            <a:ln w="12935">
              <a:solidFill>
                <a:srgbClr val="000000"/>
              </a:solidFill>
              <a:prstDash val="solid"/>
            </a:ln>
          </c:spPr>
          <c:dLbls>
            <c:delete val="1"/>
          </c:dLbls>
          <c:cat>
            <c:strRef>
              <c:f>Sheet1!$A$5:$A$12</c:f>
              <c:strCache>
                <c:ptCount val="8"/>
                <c:pt idx="0">
                  <c:v>OFM</c:v>
                </c:pt>
                <c:pt idx="1">
                  <c:v>TL</c:v>
                </c:pt>
                <c:pt idx="2">
                  <c:v>NMBHI</c:v>
                </c:pt>
                <c:pt idx="3">
                  <c:v>NMRC</c:v>
                </c:pt>
                <c:pt idx="4">
                  <c:v>SATC</c:v>
                </c:pt>
                <c:pt idx="5">
                  <c:v>NMSVH</c:v>
                </c:pt>
                <c:pt idx="6">
                  <c:v>FBMC</c:v>
                </c:pt>
                <c:pt idx="7">
                  <c:v>LLCP</c:v>
                </c:pt>
              </c:strCache>
            </c:strRef>
          </c:cat>
          <c:val>
            <c:numRef>
              <c:f>Sheet1!$D$5:$D$12</c:f>
              <c:numCache>
                <c:formatCode>_("$"* #,##0.0_);_("$"* \(#,##0.0\);_("$"* "-"??_);_(@_)</c:formatCode>
                <c:ptCount val="8"/>
                <c:pt idx="0">
                  <c:v>0</c:v>
                </c:pt>
                <c:pt idx="1">
                  <c:v>0</c:v>
                </c:pt>
                <c:pt idx="2">
                  <c:v>0</c:v>
                </c:pt>
                <c:pt idx="3">
                  <c:v>0</c:v>
                </c:pt>
                <c:pt idx="4">
                  <c:v>0</c:v>
                </c:pt>
                <c:pt idx="5">
                  <c:v>0</c:v>
                </c:pt>
                <c:pt idx="6">
                  <c:v>0</c:v>
                </c:pt>
                <c:pt idx="7">
                  <c:v>0</c:v>
                </c:pt>
              </c:numCache>
            </c:numRef>
          </c:val>
        </c:ser>
        <c:ser>
          <c:idx val="3"/>
          <c:order val="3"/>
          <c:tx>
            <c:strRef>
              <c:f>Sheet1!$E$4</c:f>
              <c:strCache>
                <c:ptCount val="1"/>
                <c:pt idx="0">
                  <c:v>Other State Funds</c:v>
                </c:pt>
              </c:strCache>
            </c:strRef>
          </c:tx>
          <c:spPr>
            <a:solidFill>
              <a:srgbClr val="003366"/>
            </a:solidFill>
            <a:ln w="3175">
              <a:solidFill>
                <a:srgbClr val="000000"/>
              </a:solidFill>
              <a:prstDash val="solid"/>
            </a:ln>
          </c:spPr>
          <c:dLbls>
            <c:dLbl>
              <c:idx val="0"/>
              <c:layout>
                <c:manualLayout>
                  <c:x val="-1.5207281782084935E-2"/>
                  <c:y val="-2.6696192147115695E-2"/>
                </c:manualLayout>
              </c:layout>
              <c:dLblPos val="outEnd"/>
              <c:showVal val="1"/>
            </c:dLbl>
            <c:dLbl>
              <c:idx val="1"/>
              <c:layout>
                <c:manualLayout>
                  <c:x val="-1.8056284631087809E-2"/>
                  <c:y val="-1.2989180759296269E-2"/>
                </c:manualLayout>
              </c:layout>
              <c:dLblPos val="outEnd"/>
              <c:showVal val="1"/>
            </c:dLbl>
            <c:dLbl>
              <c:idx val="2"/>
              <c:layout>
                <c:manualLayout>
                  <c:x val="-2.1135114520941335E-2"/>
                  <c:y val="4.1829117728284454E-3"/>
                </c:manualLayout>
              </c:layout>
              <c:dLblPos val="outEnd"/>
              <c:showVal val="1"/>
            </c:dLbl>
            <c:dLbl>
              <c:idx val="3"/>
              <c:layout>
                <c:manualLayout>
                  <c:x val="-1.6327253965049242E-2"/>
                  <c:y val="1.9634241434767843E-3"/>
                </c:manualLayout>
              </c:layout>
              <c:dLblPos val="outEnd"/>
              <c:showVal val="1"/>
            </c:dLbl>
            <c:dLbl>
              <c:idx val="4"/>
              <c:layout>
                <c:manualLayout>
                  <c:x val="-1.1420351302241109E-2"/>
                  <c:y val="1.123186640024702E-2"/>
                </c:manualLayout>
              </c:layout>
              <c:dLblPos val="outEnd"/>
              <c:showVal val="1"/>
            </c:dLbl>
            <c:dLbl>
              <c:idx val="5"/>
              <c:layout>
                <c:manualLayout>
                  <c:x val="-2.4000157031653164E-2"/>
                  <c:y val="1.0656789642120355E-3"/>
                </c:manualLayout>
              </c:layout>
              <c:dLblPos val="outEnd"/>
              <c:showVal val="1"/>
            </c:dLbl>
            <c:dLbl>
              <c:idx val="6"/>
              <c:layout>
                <c:manualLayout>
                  <c:x val="-2.8973910312493086E-2"/>
                  <c:y val="1.5406452556167502E-3"/>
                </c:manualLayout>
              </c:layout>
              <c:dLblPos val="outEnd"/>
              <c:showVal val="1"/>
            </c:dLbl>
            <c:dLbl>
              <c:idx val="7"/>
              <c:layout>
                <c:manualLayout>
                  <c:x val="-7.0967090652130378E-3"/>
                  <c:y val="2.7643078772520021E-3"/>
                </c:manualLayout>
              </c:layout>
              <c:dLblPos val="outEnd"/>
              <c:showVal val="1"/>
            </c:dLbl>
            <c:spPr>
              <a:noFill/>
              <a:ln w="25870">
                <a:noFill/>
              </a:ln>
            </c:spPr>
            <c:txPr>
              <a:bodyPr/>
              <a:lstStyle/>
              <a:p>
                <a:pPr>
                  <a:defRPr sz="1044" b="0" i="0" u="none" strike="noStrike" baseline="0">
                    <a:solidFill>
                      <a:srgbClr val="000000"/>
                    </a:solidFill>
                    <a:latin typeface="Arial"/>
                    <a:ea typeface="Arial"/>
                    <a:cs typeface="Arial"/>
                  </a:defRPr>
                </a:pPr>
                <a:endParaRPr lang="en-US"/>
              </a:p>
            </c:txPr>
            <c:showVal val="1"/>
          </c:dLbls>
          <c:cat>
            <c:strRef>
              <c:f>Sheet1!$A$5:$A$12</c:f>
              <c:strCache>
                <c:ptCount val="8"/>
                <c:pt idx="0">
                  <c:v>OFM</c:v>
                </c:pt>
                <c:pt idx="1">
                  <c:v>TL</c:v>
                </c:pt>
                <c:pt idx="2">
                  <c:v>NMBHI</c:v>
                </c:pt>
                <c:pt idx="3">
                  <c:v>NMRC</c:v>
                </c:pt>
                <c:pt idx="4">
                  <c:v>SATC</c:v>
                </c:pt>
                <c:pt idx="5">
                  <c:v>NMSVH</c:v>
                </c:pt>
                <c:pt idx="6">
                  <c:v>FBMC</c:v>
                </c:pt>
                <c:pt idx="7">
                  <c:v>LLCP</c:v>
                </c:pt>
              </c:strCache>
            </c:strRef>
          </c:cat>
          <c:val>
            <c:numRef>
              <c:f>Sheet1!$E$5:$E$12</c:f>
              <c:numCache>
                <c:formatCode>_("$"* #,##0.0_);_("$"* \(#,##0.0\);_("$"* "-"??_);_(@_)</c:formatCode>
                <c:ptCount val="8"/>
                <c:pt idx="0">
                  <c:v>1171.2</c:v>
                </c:pt>
                <c:pt idx="1">
                  <c:v>1705.4</c:v>
                </c:pt>
                <c:pt idx="2">
                  <c:v>26791.1</c:v>
                </c:pt>
                <c:pt idx="3">
                  <c:v>1853.4</c:v>
                </c:pt>
                <c:pt idx="4">
                  <c:v>3619.9</c:v>
                </c:pt>
                <c:pt idx="5">
                  <c:v>13557.7</c:v>
                </c:pt>
                <c:pt idx="6">
                  <c:v>16123.2</c:v>
                </c:pt>
                <c:pt idx="7">
                  <c:v>11356.9</c:v>
                </c:pt>
              </c:numCache>
            </c:numRef>
          </c:val>
        </c:ser>
        <c:dLbls>
          <c:showVal val="1"/>
        </c:dLbls>
        <c:gapWidth val="72"/>
        <c:overlap val="-21"/>
        <c:axId val="96041216"/>
        <c:axId val="96063488"/>
      </c:barChart>
      <c:catAx>
        <c:axId val="96041216"/>
        <c:scaling>
          <c:orientation val="minMax"/>
        </c:scaling>
        <c:axPos val="b"/>
        <c:majorGridlines>
          <c:spPr>
            <a:ln>
              <a:prstDash val="sysDot"/>
            </a:ln>
          </c:spPr>
        </c:majorGridlines>
        <c:numFmt formatCode="General" sourceLinked="1"/>
        <c:tickLblPos val="nextTo"/>
        <c:spPr>
          <a:ln w="3234">
            <a:solidFill>
              <a:srgbClr val="000000"/>
            </a:solidFill>
            <a:prstDash val="solid"/>
          </a:ln>
        </c:spPr>
        <c:txPr>
          <a:bodyPr rot="0" vert="horz"/>
          <a:lstStyle/>
          <a:p>
            <a:pPr>
              <a:defRPr sz="1222" b="0" i="0" u="none" strike="noStrike" baseline="0">
                <a:solidFill>
                  <a:srgbClr val="000000"/>
                </a:solidFill>
                <a:latin typeface="Arial"/>
                <a:ea typeface="Arial"/>
                <a:cs typeface="Arial"/>
              </a:defRPr>
            </a:pPr>
            <a:endParaRPr lang="en-US"/>
          </a:p>
        </c:txPr>
        <c:crossAx val="96063488"/>
        <c:crosses val="autoZero"/>
        <c:auto val="1"/>
        <c:lblAlgn val="ctr"/>
        <c:lblOffset val="100"/>
        <c:tickLblSkip val="1"/>
        <c:tickMarkSkip val="1"/>
      </c:catAx>
      <c:valAx>
        <c:axId val="96063488"/>
        <c:scaling>
          <c:orientation val="minMax"/>
        </c:scaling>
        <c:axPos val="l"/>
        <c:numFmt formatCode="_(&quot;$&quot;* #,##0.0_);_(&quot;$&quot;* \(#,##0.0\);_(&quot;$&quot;* &quot;-&quot;??_);_(@_)" sourceLinked="1"/>
        <c:tickLblPos val="nextTo"/>
        <c:spPr>
          <a:ln w="3234">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6041216"/>
        <c:crosses val="autoZero"/>
        <c:crossBetween val="between"/>
      </c:valAx>
      <c:spPr>
        <a:noFill/>
        <a:ln w="25870">
          <a:noFill/>
        </a:ln>
      </c:spPr>
    </c:plotArea>
    <c:legend>
      <c:legendPos val="b"/>
      <c:layout>
        <c:manualLayout>
          <c:xMode val="edge"/>
          <c:yMode val="edge"/>
          <c:x val="0.10125928169235245"/>
          <c:y val="0.93520518358531313"/>
          <c:w val="0.87222076407115778"/>
          <c:h val="5.8315334773218194E-2"/>
        </c:manualLayout>
      </c:layout>
      <c:spPr>
        <a:solidFill>
          <a:srgbClr val="FFFFFF"/>
        </a:solidFill>
        <a:ln w="3234">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222" b="0" i="0" u="none" strike="noStrike" baseline="0">
          <a:solidFill>
            <a:srgbClr val="000000"/>
          </a:solidFill>
          <a:latin typeface="Arial"/>
          <a:ea typeface="Arial"/>
          <a:cs typeface="Arial"/>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39" b="1" i="0" u="none" strike="noStrike" baseline="0">
                <a:solidFill>
                  <a:srgbClr val="003366"/>
                </a:solidFill>
                <a:latin typeface="Arial"/>
                <a:ea typeface="Arial"/>
                <a:cs typeface="Arial"/>
              </a:defRPr>
            </a:pPr>
            <a:r>
              <a:rPr lang="en-US" dirty="0">
                <a:solidFill>
                  <a:schemeClr val="tx1"/>
                </a:solidFill>
              </a:rPr>
              <a:t>Number of Substantiated Cases of Abuse, Neglect and Exploitation per 100 Residents in DOH Operated Long Term Care Programs Confirmed by Division of Health Improvement</a:t>
            </a:r>
          </a:p>
        </c:rich>
      </c:tx>
      <c:layout>
        <c:manualLayout>
          <c:xMode val="edge"/>
          <c:yMode val="edge"/>
          <c:x val="0.2068517607174104"/>
          <c:y val="3.3430737604893457E-2"/>
        </c:manualLayout>
      </c:layout>
      <c:spPr>
        <a:noFill/>
        <a:ln w="5203">
          <a:solidFill>
            <a:srgbClr val="000000"/>
          </a:solidFill>
          <a:prstDash val="solid"/>
        </a:ln>
      </c:spPr>
    </c:title>
    <c:plotArea>
      <c:layout>
        <c:manualLayout>
          <c:layoutTarget val="inner"/>
          <c:xMode val="edge"/>
          <c:yMode val="edge"/>
          <c:x val="6.7567567567567571E-2"/>
          <c:y val="0.38732394366197354"/>
          <c:w val="0.91216216216215928"/>
          <c:h val="0.50704225352112675"/>
        </c:manualLayout>
      </c:layout>
      <c:barChart>
        <c:barDir val="col"/>
        <c:grouping val="stacked"/>
        <c:ser>
          <c:idx val="0"/>
          <c:order val="0"/>
          <c:tx>
            <c:strRef>
              <c:f>'Facilities Management'!$B$3</c:f>
              <c:strCache>
                <c:ptCount val="1"/>
                <c:pt idx="0">
                  <c:v>Number of Substantiated Cases of Abuse, Neglect and Exploitation per 100 Residents in DOH Operated Long Term Care Programs Confirmed by Division of Health Improvement</c:v>
                </c:pt>
              </c:strCache>
            </c:strRef>
          </c:tx>
          <c:spPr>
            <a:solidFill>
              <a:srgbClr val="61B6CD"/>
            </a:solidFill>
            <a:ln w="3175">
              <a:solidFill>
                <a:schemeClr val="tx1"/>
              </a:solidFill>
              <a:prstDash val="solid"/>
            </a:ln>
          </c:spPr>
          <c:dLbls>
            <c:dLbl>
              <c:idx val="0"/>
              <c:layout>
                <c:manualLayout>
                  <c:x val="-2.548947903613504E-4"/>
                  <c:y val="-0.17282763669271434"/>
                </c:manualLayout>
              </c:layout>
              <c:dLblPos val="ctr"/>
              <c:showVal val="1"/>
            </c:dLbl>
            <c:dLbl>
              <c:idx val="1"/>
              <c:layout>
                <c:manualLayout>
                  <c:x val="2.1359974844438025E-3"/>
                  <c:y val="-0.13860972245363967"/>
                </c:manualLayout>
              </c:layout>
              <c:dLblPos val="ctr"/>
              <c:showVal val="1"/>
            </c:dLbl>
            <c:dLbl>
              <c:idx val="2"/>
              <c:layout>
                <c:manualLayout>
                  <c:x val="2.4348374129938644E-3"/>
                  <c:y val="-0.17221165830813454"/>
                </c:manualLayout>
              </c:layout>
              <c:tx>
                <c:rich>
                  <a:bodyPr/>
                  <a:lstStyle/>
                  <a:p>
                    <a:r>
                      <a:rPr lang="en-US"/>
                      <a:t>2.6</a:t>
                    </a:r>
                  </a:p>
                </c:rich>
              </c:tx>
              <c:dLblPos val="ctr"/>
            </c:dLbl>
            <c:dLbl>
              <c:idx val="3"/>
              <c:layout>
                <c:manualLayout>
                  <c:x val="2.2456421116379892E-3"/>
                  <c:y val="-6.863786823808582E-2"/>
                </c:manualLayout>
              </c:layout>
              <c:tx>
                <c:rich>
                  <a:bodyPr/>
                  <a:lstStyle/>
                  <a:p>
                    <a:r>
                      <a:rPr lang="en-US"/>
                      <a:t>.12</a:t>
                    </a:r>
                  </a:p>
                </c:rich>
              </c:tx>
              <c:dLblPos val="ctr"/>
            </c:dLbl>
            <c:dLbl>
              <c:idx val="4"/>
              <c:layout>
                <c:manualLayout>
                  <c:x val="3.8201279527559323E-3"/>
                  <c:y val="-3.8608562284439055E-2"/>
                </c:manualLayout>
              </c:layout>
              <c:tx>
                <c:rich>
                  <a:bodyPr/>
                  <a:lstStyle/>
                  <a:p>
                    <a:r>
                      <a:rPr lang="en-US"/>
                      <a:t>0</a:t>
                    </a:r>
                  </a:p>
                </c:rich>
              </c:tx>
              <c:dLblPos val="ctr"/>
            </c:dLbl>
            <c:dLbl>
              <c:idx val="5"/>
              <c:layout>
                <c:manualLayout>
                  <c:x val="6.4673270672738193E-4"/>
                  <c:y val="-3.6571460552860778E-2"/>
                </c:manualLayout>
              </c:layout>
              <c:dLblPos val="ctr"/>
              <c:showVal val="1"/>
            </c:dLbl>
            <c:dLbl>
              <c:idx val="6"/>
              <c:layout>
                <c:manualLayout>
                  <c:x val="5.0994344380165938E-4"/>
                  <c:y val="-5.9539005703203612E-2"/>
                </c:manualLayout>
              </c:layout>
              <c:tx>
                <c:rich>
                  <a:bodyPr/>
                  <a:lstStyle/>
                  <a:p>
                    <a:r>
                      <a:rPr lang="en-US" dirty="0" smtClean="0"/>
                      <a:t>*0.24</a:t>
                    </a:r>
                    <a:endParaRPr lang="en-US" dirty="0"/>
                  </a:p>
                </c:rich>
              </c:tx>
              <c:dLblPos val="ctr"/>
              <c:showVal val="1"/>
            </c:dLbl>
            <c:dLbl>
              <c:idx val="7"/>
              <c:layout>
                <c:manualLayout>
                  <c:xMode val="edge"/>
                  <c:yMode val="edge"/>
                  <c:x val="0.9100427706209655"/>
                  <c:y val="0.82464645810143999"/>
                </c:manualLayout>
              </c:layout>
              <c:spPr>
                <a:noFill/>
                <a:ln w="41625">
                  <a:noFill/>
                </a:ln>
              </c:spPr>
              <c:txPr>
                <a:bodyPr/>
                <a:lstStyle/>
                <a:p>
                  <a:pPr>
                    <a:defRPr sz="1557" b="1" i="0" u="none" strike="noStrike" baseline="0">
                      <a:solidFill>
                        <a:srgbClr val="000000"/>
                      </a:solidFill>
                      <a:latin typeface="Arial"/>
                      <a:ea typeface="Arial"/>
                      <a:cs typeface="Arial"/>
                    </a:defRPr>
                  </a:pPr>
                  <a:endParaRPr lang="en-US"/>
                </a:p>
              </c:txPr>
              <c:dLblPos val="ctr"/>
              <c:showVal val="1"/>
            </c:dLbl>
            <c:spPr>
              <a:noFill/>
              <a:ln w="41625">
                <a:noFill/>
              </a:ln>
            </c:spPr>
            <c:txPr>
              <a:bodyPr/>
              <a:lstStyle/>
              <a:p>
                <a:pPr>
                  <a:defRPr sz="1639" b="1" i="0" u="none" strike="noStrike" baseline="0">
                    <a:solidFill>
                      <a:srgbClr val="000000"/>
                    </a:solidFill>
                    <a:latin typeface="Arial"/>
                    <a:ea typeface="Arial"/>
                    <a:cs typeface="Arial"/>
                  </a:defRPr>
                </a:pPr>
                <a:endParaRPr lang="en-US"/>
              </a:p>
            </c:txPr>
            <c:showVal val="1"/>
          </c:dLbls>
          <c:cat>
            <c:strRef>
              <c:f>'Facilities Management'!$C$2:$I$2</c:f>
              <c:strCache>
                <c:ptCount val="7"/>
                <c:pt idx="0">
                  <c:v>FY05 </c:v>
                </c:pt>
                <c:pt idx="1">
                  <c:v>FY06</c:v>
                </c:pt>
                <c:pt idx="2">
                  <c:v>FY07 </c:v>
                </c:pt>
                <c:pt idx="3">
                  <c:v>FY08 </c:v>
                </c:pt>
                <c:pt idx="4">
                  <c:v>FY09</c:v>
                </c:pt>
                <c:pt idx="5">
                  <c:v>FY10</c:v>
                </c:pt>
                <c:pt idx="6">
                  <c:v>FY11</c:v>
                </c:pt>
              </c:strCache>
            </c:strRef>
          </c:cat>
          <c:val>
            <c:numRef>
              <c:f>'Facilities Management'!$C$3:$I$3</c:f>
              <c:numCache>
                <c:formatCode>General</c:formatCode>
                <c:ptCount val="7"/>
                <c:pt idx="0">
                  <c:v>2.5</c:v>
                </c:pt>
                <c:pt idx="1">
                  <c:v>1.9000000000000001</c:v>
                </c:pt>
                <c:pt idx="2">
                  <c:v>2.6</c:v>
                </c:pt>
                <c:pt idx="3">
                  <c:v>0.48000000000000032</c:v>
                </c:pt>
                <c:pt idx="4">
                  <c:v>0</c:v>
                </c:pt>
                <c:pt idx="5">
                  <c:v>0</c:v>
                </c:pt>
                <c:pt idx="6">
                  <c:v>0.23</c:v>
                </c:pt>
              </c:numCache>
            </c:numRef>
          </c:val>
        </c:ser>
        <c:dLbls>
          <c:showVal val="1"/>
        </c:dLbls>
        <c:overlap val="100"/>
        <c:axId val="117647616"/>
        <c:axId val="117665792"/>
      </c:barChart>
      <c:catAx>
        <c:axId val="117647616"/>
        <c:scaling>
          <c:orientation val="minMax"/>
        </c:scaling>
        <c:axPos val="b"/>
        <c:numFmt formatCode="General" sourceLinked="1"/>
        <c:tickLblPos val="nextTo"/>
        <c:spPr>
          <a:ln w="5203">
            <a:solidFill>
              <a:srgbClr val="000000"/>
            </a:solidFill>
            <a:prstDash val="solid"/>
          </a:ln>
        </c:spPr>
        <c:txPr>
          <a:bodyPr rot="0" vert="horz"/>
          <a:lstStyle/>
          <a:p>
            <a:pPr>
              <a:defRPr sz="1639" b="0" i="0" u="none" strike="noStrike" baseline="0">
                <a:solidFill>
                  <a:srgbClr val="000000"/>
                </a:solidFill>
                <a:latin typeface="Arial"/>
                <a:ea typeface="Arial"/>
                <a:cs typeface="Arial"/>
              </a:defRPr>
            </a:pPr>
            <a:endParaRPr lang="en-US"/>
          </a:p>
        </c:txPr>
        <c:crossAx val="117665792"/>
        <c:crosses val="autoZero"/>
        <c:auto val="1"/>
        <c:lblAlgn val="ctr"/>
        <c:lblOffset val="100"/>
        <c:tickLblSkip val="1"/>
        <c:tickMarkSkip val="1"/>
      </c:catAx>
      <c:valAx>
        <c:axId val="117665792"/>
        <c:scaling>
          <c:orientation val="minMax"/>
          <c:max val="5"/>
        </c:scaling>
        <c:axPos val="l"/>
        <c:numFmt formatCode="General" sourceLinked="1"/>
        <c:tickLblPos val="nextTo"/>
        <c:spPr>
          <a:ln w="5203">
            <a:solidFill>
              <a:srgbClr val="000000"/>
            </a:solidFill>
            <a:prstDash val="solid"/>
          </a:ln>
        </c:spPr>
        <c:txPr>
          <a:bodyPr rot="0" vert="horz"/>
          <a:lstStyle/>
          <a:p>
            <a:pPr>
              <a:defRPr sz="1639" b="0" i="0" u="none" strike="noStrike" baseline="0">
                <a:solidFill>
                  <a:srgbClr val="000000"/>
                </a:solidFill>
                <a:latin typeface="Arial"/>
                <a:ea typeface="Arial"/>
                <a:cs typeface="Arial"/>
              </a:defRPr>
            </a:pPr>
            <a:endParaRPr lang="en-US"/>
          </a:p>
        </c:txPr>
        <c:crossAx val="117647616"/>
        <c:crosses val="autoZero"/>
        <c:crossBetween val="between"/>
        <c:majorUnit val="1"/>
      </c:valAx>
      <c:spPr>
        <a:noFill/>
        <a:ln w="41625">
          <a:noFill/>
        </a:ln>
      </c:spPr>
    </c:plotArea>
    <c:plotVisOnly val="1"/>
    <c:dispBlanksAs val="gap"/>
  </c:chart>
  <c:spPr>
    <a:noFill/>
    <a:ln>
      <a:noFill/>
    </a:ln>
  </c:spPr>
  <c:txPr>
    <a:bodyPr/>
    <a:lstStyle/>
    <a:p>
      <a:pPr>
        <a:defRPr sz="1434"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a:pPr>
            <a:r>
              <a:rPr lang="en-US" sz="1800" b="1" dirty="0"/>
              <a:t>Percent of Billed Third Party Revenues </a:t>
            </a:r>
            <a:endParaRPr lang="en-US" sz="1800" b="1" dirty="0" smtClean="0"/>
          </a:p>
          <a:p>
            <a:pPr>
              <a:defRPr sz="1800" b="1"/>
            </a:pPr>
            <a:r>
              <a:rPr lang="en-US" sz="1800" b="1" dirty="0" smtClean="0"/>
              <a:t>At </a:t>
            </a:r>
            <a:r>
              <a:rPr lang="en-US" sz="1800" b="1" dirty="0"/>
              <a:t>All Agency Facilities</a:t>
            </a:r>
          </a:p>
        </c:rich>
      </c:tx>
      <c:layout>
        <c:manualLayout>
          <c:xMode val="edge"/>
          <c:yMode val="edge"/>
          <c:x val="0.25539474601073087"/>
          <c:y val="4.9124901054034928E-2"/>
        </c:manualLayout>
      </c:layout>
      <c:spPr>
        <a:noFill/>
        <a:ln w="3175">
          <a:solidFill>
            <a:srgbClr val="000000"/>
          </a:solidFill>
          <a:prstDash val="solid"/>
        </a:ln>
      </c:spPr>
    </c:title>
    <c:plotArea>
      <c:layout>
        <c:manualLayout>
          <c:layoutTarget val="inner"/>
          <c:xMode val="edge"/>
          <c:yMode val="edge"/>
          <c:x val="0.10995850622406635"/>
          <c:y val="0.33846323348975166"/>
          <c:w val="0.86099585062240813"/>
          <c:h val="0.5025666194241758"/>
        </c:manualLayout>
      </c:layout>
      <c:barChart>
        <c:barDir val="col"/>
        <c:grouping val="stacked"/>
        <c:ser>
          <c:idx val="0"/>
          <c:order val="0"/>
          <c:tx>
            <c:strRef>
              <c:f>'Facilities Management II (2)'!$B$14</c:f>
              <c:strCache>
                <c:ptCount val="1"/>
                <c:pt idx="0">
                  <c:v>Percent of Billed Third Party Revenues At All Agency Facilities</c:v>
                </c:pt>
              </c:strCache>
            </c:strRef>
          </c:tx>
          <c:spPr>
            <a:solidFill>
              <a:srgbClr val="61B6CD"/>
            </a:solidFill>
            <a:ln w="3175">
              <a:solidFill>
                <a:srgbClr val="000000"/>
              </a:solidFill>
              <a:prstDash val="solid"/>
            </a:ln>
          </c:spPr>
          <c:dLbls>
            <c:dLbl>
              <c:idx val="0"/>
              <c:layout>
                <c:manualLayout>
                  <c:x val="4.6078089796297858E-3"/>
                  <c:y val="-0.19796483772861725"/>
                </c:manualLayout>
              </c:layout>
              <c:tx>
                <c:rich>
                  <a:bodyPr/>
                  <a:lstStyle/>
                  <a:p>
                    <a:r>
                      <a:rPr lang="en-US" b="1" dirty="0" smtClean="0"/>
                      <a:t>62%</a:t>
                    </a:r>
                    <a:endParaRPr lang="en-US" b="1" dirty="0"/>
                  </a:p>
                </c:rich>
              </c:tx>
              <c:dLblPos val="ctr"/>
              <c:showVal val="1"/>
            </c:dLbl>
            <c:dLbl>
              <c:idx val="1"/>
              <c:layout>
                <c:manualLayout>
                  <c:x val="-2.3668501614289373E-4"/>
                  <c:y val="-0.1950202058076074"/>
                </c:manualLayout>
              </c:layout>
              <c:tx>
                <c:rich>
                  <a:bodyPr/>
                  <a:lstStyle/>
                  <a:p>
                    <a:r>
                      <a:rPr lang="en-US" b="1"/>
                      <a:t>63%</a:t>
                    </a:r>
                  </a:p>
                </c:rich>
              </c:tx>
              <c:dLblPos val="ctr"/>
              <c:showVal val="1"/>
            </c:dLbl>
            <c:dLbl>
              <c:idx val="2"/>
              <c:layout>
                <c:manualLayout>
                  <c:x val="4.6887557196944405E-3"/>
                  <c:y val="-0.20499645877598643"/>
                </c:manualLayout>
              </c:layout>
              <c:tx>
                <c:rich>
                  <a:bodyPr/>
                  <a:lstStyle/>
                  <a:p>
                    <a:r>
                      <a:rPr lang="en-US" b="1" dirty="0" smtClean="0"/>
                      <a:t>66%</a:t>
                    </a:r>
                    <a:endParaRPr lang="en-US" b="1" dirty="0"/>
                  </a:p>
                </c:rich>
              </c:tx>
              <c:dLblPos val="ctr"/>
              <c:showVal val="1"/>
            </c:dLbl>
            <c:dLbl>
              <c:idx val="3"/>
              <c:layout>
                <c:manualLayout>
                  <c:x val="8.5305410231937707E-3"/>
                  <c:y val="-0.18193792065001121"/>
                </c:manualLayout>
              </c:layout>
              <c:tx>
                <c:rich>
                  <a:bodyPr/>
                  <a:lstStyle/>
                  <a:p>
                    <a:r>
                      <a:rPr lang="en-US" b="1"/>
                      <a:t>63%</a:t>
                    </a:r>
                  </a:p>
                </c:rich>
              </c:tx>
              <c:dLblPos val="ctr"/>
              <c:showVal val="1"/>
            </c:dLbl>
            <c:dLbl>
              <c:idx val="4"/>
              <c:layout>
                <c:manualLayout>
                  <c:x val="4.0336161660338857E-3"/>
                  <c:y val="-0.21063235979715544"/>
                </c:manualLayout>
              </c:layout>
              <c:tx>
                <c:rich>
                  <a:bodyPr/>
                  <a:lstStyle/>
                  <a:p>
                    <a:r>
                      <a:rPr lang="en-US" b="1"/>
                      <a:t>66%</a:t>
                    </a:r>
                  </a:p>
                </c:rich>
              </c:tx>
              <c:dLblPos val="ctr"/>
              <c:showVal val="1"/>
            </c:dLbl>
            <c:spPr>
              <a:noFill/>
              <a:ln w="25400">
                <a:noFill/>
              </a:ln>
            </c:spPr>
            <c:txPr>
              <a:bodyPr/>
              <a:lstStyle/>
              <a:p>
                <a:pPr>
                  <a:defRPr b="1"/>
                </a:pPr>
                <a:endParaRPr lang="en-US"/>
              </a:p>
            </c:txPr>
            <c:showVal val="1"/>
          </c:dLbls>
          <c:cat>
            <c:strRef>
              <c:f>'Facilities Management II (2)'!$E$13:$G$13</c:f>
              <c:strCache>
                <c:ptCount val="3"/>
                <c:pt idx="0">
                  <c:v>FY11-Q1</c:v>
                </c:pt>
                <c:pt idx="1">
                  <c:v>FY11-Q2</c:v>
                </c:pt>
                <c:pt idx="2">
                  <c:v>FY11-Q3</c:v>
                </c:pt>
              </c:strCache>
            </c:strRef>
          </c:cat>
          <c:val>
            <c:numRef>
              <c:f>'Facilities Management II (2)'!$E$14:$G$14</c:f>
              <c:numCache>
                <c:formatCode>0.00%</c:formatCode>
                <c:ptCount val="3"/>
                <c:pt idx="0">
                  <c:v>0.62000000000000022</c:v>
                </c:pt>
                <c:pt idx="1">
                  <c:v>0.63000000000000023</c:v>
                </c:pt>
                <c:pt idx="2">
                  <c:v>0.66000000000000025</c:v>
                </c:pt>
              </c:numCache>
            </c:numRef>
          </c:val>
        </c:ser>
        <c:dLbls>
          <c:showVal val="1"/>
        </c:dLbls>
        <c:overlap val="100"/>
        <c:axId val="70435200"/>
        <c:axId val="70436736"/>
      </c:barChart>
      <c:catAx>
        <c:axId val="70435200"/>
        <c:scaling>
          <c:orientation val="minMax"/>
        </c:scaling>
        <c:axPos val="b"/>
        <c:numFmt formatCode="General" sourceLinked="0"/>
        <c:tickLblPos val="nextTo"/>
        <c:spPr>
          <a:ln w="3175">
            <a:solidFill>
              <a:srgbClr val="000000"/>
            </a:solidFill>
            <a:prstDash val="solid"/>
          </a:ln>
        </c:spPr>
        <c:txPr>
          <a:bodyPr rot="0" vert="horz"/>
          <a:lstStyle/>
          <a:p>
            <a:pPr>
              <a:defRPr/>
            </a:pPr>
            <a:endParaRPr lang="en-US"/>
          </a:p>
        </c:txPr>
        <c:crossAx val="70436736"/>
        <c:crosses val="autoZero"/>
        <c:auto val="1"/>
        <c:lblAlgn val="ctr"/>
        <c:lblOffset val="100"/>
        <c:tickLblSkip val="1"/>
        <c:tickMarkSkip val="1"/>
      </c:catAx>
      <c:valAx>
        <c:axId val="70436736"/>
        <c:scaling>
          <c:orientation val="minMax"/>
          <c:max val="1"/>
        </c:scaling>
        <c:axPos val="l"/>
        <c:numFmt formatCode="0%" sourceLinked="0"/>
        <c:tickLblPos val="nextTo"/>
        <c:spPr>
          <a:ln w="3175">
            <a:solidFill>
              <a:srgbClr val="000000"/>
            </a:solidFill>
            <a:prstDash val="solid"/>
          </a:ln>
        </c:spPr>
        <c:txPr>
          <a:bodyPr rot="0" vert="horz"/>
          <a:lstStyle/>
          <a:p>
            <a:pPr>
              <a:defRPr sz="1400"/>
            </a:pPr>
            <a:endParaRPr lang="en-US"/>
          </a:p>
        </c:txPr>
        <c:crossAx val="70435200"/>
        <c:crosses val="autoZero"/>
        <c:crossBetween val="between"/>
        <c:majorUnit val="0.2"/>
        <c:minorUnit val="0.1"/>
      </c:valAx>
      <c:spPr>
        <a:noFill/>
        <a:ln w="25400">
          <a:noFill/>
        </a:ln>
      </c:spPr>
    </c:plotArea>
    <c:plotVisOnly val="1"/>
    <c:dispBlanksAs val="gap"/>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b="1" dirty="0"/>
              <a:t>Percent of Operational Capacity Beds Filled </a:t>
            </a:r>
          </a:p>
          <a:p>
            <a:pPr>
              <a:defRPr/>
            </a:pPr>
            <a:r>
              <a:rPr lang="en-US" b="1" dirty="0"/>
              <a:t>At All Agency Facilities</a:t>
            </a:r>
          </a:p>
        </c:rich>
      </c:tx>
      <c:layout>
        <c:manualLayout>
          <c:xMode val="edge"/>
          <c:yMode val="edge"/>
          <c:x val="0.2025767077787842"/>
          <c:y val="1.7195767195767202E-2"/>
        </c:manualLayout>
      </c:layout>
      <c:spPr>
        <a:noFill/>
        <a:ln w="3175">
          <a:solidFill>
            <a:srgbClr val="000000"/>
          </a:solidFill>
          <a:prstDash val="solid"/>
        </a:ln>
      </c:spPr>
    </c:title>
    <c:plotArea>
      <c:layout>
        <c:manualLayout>
          <c:layoutTarget val="inner"/>
          <c:xMode val="edge"/>
          <c:yMode val="edge"/>
          <c:x val="0.13367609254498714"/>
          <c:y val="0.29591910454974674"/>
          <c:w val="0.82776349614395883"/>
          <c:h val="0.51530740619869664"/>
        </c:manualLayout>
      </c:layout>
      <c:barChart>
        <c:barDir val="col"/>
        <c:grouping val="stacked"/>
        <c:ser>
          <c:idx val="0"/>
          <c:order val="0"/>
          <c:tx>
            <c:strRef>
              <c:f>'Facilities Management II (2)'!$B$3</c:f>
              <c:strCache>
                <c:ptCount val="1"/>
                <c:pt idx="0">
                  <c:v>Percent of Operational Capacity Beds Filled At All Agency Facilities</c:v>
                </c:pt>
              </c:strCache>
            </c:strRef>
          </c:tx>
          <c:spPr>
            <a:solidFill>
              <a:srgbClr val="61B6CD"/>
            </a:solidFill>
            <a:ln w="3175">
              <a:solidFill>
                <a:srgbClr val="000000"/>
              </a:solidFill>
              <a:prstDash val="solid"/>
            </a:ln>
          </c:spPr>
          <c:dLbls>
            <c:dLbl>
              <c:idx val="0"/>
              <c:layout>
                <c:manualLayout>
                  <c:x val="1.3899020977133632E-2"/>
                  <c:y val="-0.23035031335368775"/>
                </c:manualLayout>
              </c:layout>
              <c:tx>
                <c:rich>
                  <a:bodyPr/>
                  <a:lstStyle/>
                  <a:p>
                    <a:r>
                      <a:rPr lang="en-US" dirty="0" smtClean="0"/>
                      <a:t>94%</a:t>
                    </a:r>
                    <a:endParaRPr lang="en-US" dirty="0"/>
                  </a:p>
                </c:rich>
              </c:tx>
              <c:dLblPos val="ctr"/>
              <c:showVal val="1"/>
            </c:dLbl>
            <c:dLbl>
              <c:idx val="1"/>
              <c:layout>
                <c:manualLayout>
                  <c:x val="2.9915453046245326E-3"/>
                  <c:y val="-0.23318210223722041"/>
                </c:manualLayout>
              </c:layout>
              <c:tx>
                <c:rich>
                  <a:bodyPr/>
                  <a:lstStyle/>
                  <a:p>
                    <a:r>
                      <a:rPr lang="en-US" dirty="0" smtClean="0"/>
                      <a:t>93.7%</a:t>
                    </a:r>
                    <a:endParaRPr lang="en-US" dirty="0"/>
                  </a:p>
                </c:rich>
              </c:tx>
              <c:showVal val="1"/>
            </c:dLbl>
            <c:dLbl>
              <c:idx val="2"/>
              <c:layout>
                <c:manualLayout>
                  <c:x val="5.8441795032690563E-3"/>
                  <c:y val="-0.24342304426690253"/>
                </c:manualLayout>
              </c:layout>
              <c:tx>
                <c:rich>
                  <a:bodyPr/>
                  <a:lstStyle/>
                  <a:p>
                    <a:r>
                      <a:rPr lang="en-US" b="1" dirty="0" smtClean="0"/>
                      <a:t>93.27%</a:t>
                    </a:r>
                    <a:endParaRPr lang="en-US" b="1" dirty="0"/>
                  </a:p>
                </c:rich>
              </c:tx>
              <c:dLblPos val="ctr"/>
            </c:dLbl>
            <c:dLbl>
              <c:idx val="3"/>
              <c:layout>
                <c:manualLayout>
                  <c:x val="6.4268701630805147E-3"/>
                  <c:y val="-0.24439498634099338"/>
                </c:manualLayout>
              </c:layout>
              <c:tx>
                <c:rich>
                  <a:bodyPr/>
                  <a:lstStyle/>
                  <a:p>
                    <a:r>
                      <a:rPr lang="en-US" b="1"/>
                      <a:t>93.7%</a:t>
                    </a:r>
                  </a:p>
                </c:rich>
              </c:tx>
              <c:dLblPos val="ctr"/>
            </c:dLbl>
            <c:dLbl>
              <c:idx val="4"/>
              <c:layout>
                <c:manualLayout>
                  <c:x val="1.2356604524691539E-2"/>
                  <c:y val="-0.25042048315389204"/>
                </c:manualLayout>
              </c:layout>
              <c:tx>
                <c:rich>
                  <a:bodyPr/>
                  <a:lstStyle/>
                  <a:p>
                    <a:r>
                      <a:rPr lang="en-US" b="1"/>
                      <a:t>93.27%</a:t>
                    </a:r>
                  </a:p>
                </c:rich>
              </c:tx>
              <c:dLblPos val="ctr"/>
            </c:dLbl>
            <c:dLbl>
              <c:idx val="5"/>
              <c:layout>
                <c:manualLayout>
                  <c:xMode val="edge"/>
                  <c:yMode val="edge"/>
                  <c:x val="0.96658097686375322"/>
                  <c:y val="0.67347106552700875"/>
                </c:manualLayout>
              </c:layout>
              <c:dLblPos val="ctr"/>
              <c:showVal val="1"/>
            </c:dLbl>
            <c:dLbl>
              <c:idx val="6"/>
              <c:dLblPos val="ctr"/>
              <c:showVal val="1"/>
            </c:dLbl>
            <c:dLbl>
              <c:idx val="7"/>
              <c:dLblPos val="ctr"/>
              <c:showVal val="1"/>
            </c:dLbl>
            <c:spPr>
              <a:noFill/>
              <a:ln w="25400">
                <a:noFill/>
              </a:ln>
            </c:spPr>
            <c:txPr>
              <a:bodyPr/>
              <a:lstStyle/>
              <a:p>
                <a:pPr>
                  <a:defRPr b="1"/>
                </a:pPr>
                <a:endParaRPr lang="en-US"/>
              </a:p>
            </c:txPr>
            <c:showVal val="1"/>
          </c:dLbls>
          <c:cat>
            <c:strRef>
              <c:f>'Facilities Management II (2)'!$E$2:$G$2</c:f>
              <c:strCache>
                <c:ptCount val="3"/>
                <c:pt idx="0">
                  <c:v>FY11-Q1</c:v>
                </c:pt>
                <c:pt idx="1">
                  <c:v>FY11-Q2</c:v>
                </c:pt>
                <c:pt idx="2">
                  <c:v>FY11-Q3</c:v>
                </c:pt>
              </c:strCache>
            </c:strRef>
          </c:cat>
          <c:val>
            <c:numRef>
              <c:f>'Facilities Management II (2)'!$E$3:$G$3</c:f>
              <c:numCache>
                <c:formatCode>0.00%</c:formatCode>
                <c:ptCount val="3"/>
                <c:pt idx="0">
                  <c:v>0.94000000000000017</c:v>
                </c:pt>
                <c:pt idx="1">
                  <c:v>0.93700000000000028</c:v>
                </c:pt>
                <c:pt idx="2">
                  <c:v>0.9327000000000002</c:v>
                </c:pt>
              </c:numCache>
            </c:numRef>
          </c:val>
        </c:ser>
        <c:dLbls>
          <c:showVal val="1"/>
        </c:dLbls>
        <c:overlap val="100"/>
        <c:axId val="70453504"/>
        <c:axId val="70459392"/>
      </c:barChart>
      <c:catAx>
        <c:axId val="70453504"/>
        <c:scaling>
          <c:orientation val="minMax"/>
        </c:scaling>
        <c:axPos val="b"/>
        <c:numFmt formatCode="General" sourceLinked="1"/>
        <c:tickLblPos val="nextTo"/>
        <c:spPr>
          <a:ln w="3175">
            <a:solidFill>
              <a:srgbClr val="000000"/>
            </a:solidFill>
            <a:prstDash val="solid"/>
          </a:ln>
        </c:spPr>
        <c:txPr>
          <a:bodyPr rot="0" vert="horz"/>
          <a:lstStyle/>
          <a:p>
            <a:pPr>
              <a:defRPr/>
            </a:pPr>
            <a:endParaRPr lang="en-US"/>
          </a:p>
        </c:txPr>
        <c:crossAx val="70459392"/>
        <c:crosses val="autoZero"/>
        <c:auto val="1"/>
        <c:lblAlgn val="ctr"/>
        <c:lblOffset val="100"/>
        <c:tickLblSkip val="1"/>
        <c:tickMarkSkip val="1"/>
      </c:catAx>
      <c:valAx>
        <c:axId val="70459392"/>
        <c:scaling>
          <c:orientation val="minMax"/>
          <c:max val="1.2"/>
        </c:scaling>
        <c:axPos val="l"/>
        <c:numFmt formatCode="0%" sourceLinked="0"/>
        <c:tickLblPos val="nextTo"/>
        <c:spPr>
          <a:ln w="3175">
            <a:solidFill>
              <a:srgbClr val="000000"/>
            </a:solidFill>
            <a:prstDash val="solid"/>
          </a:ln>
        </c:spPr>
        <c:txPr>
          <a:bodyPr rot="0" vert="horz"/>
          <a:lstStyle/>
          <a:p>
            <a:pPr>
              <a:defRPr sz="1400"/>
            </a:pPr>
            <a:endParaRPr lang="en-US"/>
          </a:p>
        </c:txPr>
        <c:crossAx val="70453504"/>
        <c:crosses val="autoZero"/>
        <c:crossBetween val="between"/>
        <c:majorUnit val="0.2"/>
      </c:valAx>
      <c:spPr>
        <a:noFill/>
        <a:ln w="25400">
          <a:noFill/>
        </a:ln>
      </c:spPr>
    </c:plotArea>
    <c:plotVisOnly val="1"/>
    <c:dispBlanksAs val="gap"/>
  </c:chart>
  <c:spPr>
    <a:noFill/>
    <a:ln w="9525">
      <a:noFill/>
    </a:ln>
  </c:spPr>
  <c:txPr>
    <a:bodyPr/>
    <a:lstStyle/>
    <a:p>
      <a:pPr>
        <a:defRPr sz="1600"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782" b="1" i="0" u="none" strike="noStrike" baseline="0">
                <a:solidFill>
                  <a:srgbClr val="003366"/>
                </a:solidFill>
                <a:latin typeface="Arial"/>
                <a:ea typeface="Arial"/>
                <a:cs typeface="Arial"/>
              </a:defRPr>
            </a:pPr>
            <a:r>
              <a:rPr lang="en-US" dirty="0">
                <a:solidFill>
                  <a:schemeClr val="tx1"/>
                </a:solidFill>
              </a:rPr>
              <a:t>Total Dollar Amount of Uncompensated Care At All Facilities</a:t>
            </a:r>
          </a:p>
        </c:rich>
      </c:tx>
      <c:layout>
        <c:manualLayout>
          <c:xMode val="edge"/>
          <c:yMode val="edge"/>
          <c:x val="0.16149111795808133"/>
          <c:y val="3.500000000000001E-2"/>
        </c:manualLayout>
      </c:layout>
      <c:spPr>
        <a:noFill/>
        <a:ln w="5142">
          <a:solidFill>
            <a:srgbClr val="000000"/>
          </a:solidFill>
          <a:prstDash val="solid"/>
        </a:ln>
      </c:spPr>
    </c:title>
    <c:plotArea>
      <c:layout>
        <c:manualLayout>
          <c:layoutTarget val="inner"/>
          <c:xMode val="edge"/>
          <c:yMode val="edge"/>
          <c:x val="0.19333328712432157"/>
          <c:y val="0.33492709445019331"/>
          <c:w val="0.78666666666666651"/>
          <c:h val="0.54225352112675773"/>
        </c:manualLayout>
      </c:layout>
      <c:barChart>
        <c:barDir val="col"/>
        <c:grouping val="stacked"/>
        <c:ser>
          <c:idx val="0"/>
          <c:order val="0"/>
          <c:tx>
            <c:strRef>
              <c:f>'Facilities Management II'!$B$18</c:f>
              <c:strCache>
                <c:ptCount val="1"/>
                <c:pt idx="0">
                  <c:v>Total Dollar Amount of Uncompensated Care At All Facilities</c:v>
                </c:pt>
              </c:strCache>
            </c:strRef>
          </c:tx>
          <c:spPr>
            <a:solidFill>
              <a:srgbClr val="61B6CD"/>
            </a:solidFill>
            <a:ln w="6350">
              <a:solidFill>
                <a:srgbClr val="000000"/>
              </a:solidFill>
              <a:prstDash val="solid"/>
            </a:ln>
          </c:spPr>
          <c:dLbls>
            <c:dLbl>
              <c:idx val="0"/>
              <c:layout>
                <c:manualLayout>
                  <c:x val="6.9686425640457491E-3"/>
                  <c:y val="-0.23151019089950428"/>
                </c:manualLayout>
              </c:layout>
              <c:tx>
                <c:rich>
                  <a:bodyPr/>
                  <a:lstStyle/>
                  <a:p>
                    <a:r>
                      <a:rPr lang="en-US"/>
                      <a:t>$43,325,030</a:t>
                    </a:r>
                  </a:p>
                </c:rich>
              </c:tx>
              <c:dLblPos val="ctr"/>
            </c:dLbl>
            <c:dLbl>
              <c:idx val="1"/>
              <c:layout>
                <c:manualLayout>
                  <c:x val="-2.4764195408672442E-2"/>
                  <c:y val="-0.18907427137301316"/>
                </c:manualLayout>
              </c:layout>
              <c:tx>
                <c:rich>
                  <a:bodyPr/>
                  <a:lstStyle/>
                  <a:p>
                    <a:r>
                      <a:rPr lang="en-US"/>
                      <a:t>$34,033,860</a:t>
                    </a:r>
                  </a:p>
                </c:rich>
              </c:tx>
              <c:dLblPos val="ctr"/>
            </c:dLbl>
            <c:dLbl>
              <c:idx val="2"/>
              <c:layout>
                <c:manualLayout>
                  <c:x val="-0.12687007874015674"/>
                  <c:y val="1.0872908977896938E-3"/>
                </c:manualLayout>
              </c:layout>
              <c:tx>
                <c:rich>
                  <a:bodyPr/>
                  <a:lstStyle/>
                  <a:p>
                    <a:pPr>
                      <a:defRPr sz="1296" b="1" i="0" u="none" strike="noStrike" baseline="0">
                        <a:solidFill>
                          <a:srgbClr val="000000"/>
                        </a:solidFill>
                        <a:latin typeface="Arial"/>
                        <a:ea typeface="Arial"/>
                        <a:cs typeface="Arial"/>
                      </a:defRPr>
                    </a:pPr>
                    <a:r>
                      <a:rPr lang="en-US"/>
                      <a:t>$8,831,849</a:t>
                    </a:r>
                  </a:p>
                </c:rich>
              </c:tx>
              <c:spPr>
                <a:noFill/>
                <a:ln w="41138">
                  <a:noFill/>
                </a:ln>
              </c:spPr>
              <c:dLblPos val="ctr"/>
            </c:dLbl>
            <c:dLbl>
              <c:idx val="3"/>
              <c:layout>
                <c:manualLayout>
                  <c:xMode val="edge"/>
                  <c:yMode val="edge"/>
                  <c:x val="0.58592250971003923"/>
                  <c:y val="0.94000000000000061"/>
                </c:manualLayout>
              </c:layout>
              <c:spPr>
                <a:noFill/>
                <a:ln w="41138">
                  <a:noFill/>
                </a:ln>
              </c:spPr>
              <c:txPr>
                <a:bodyPr/>
                <a:lstStyle/>
                <a:p>
                  <a:pPr>
                    <a:defRPr sz="1417" b="1" i="0" u="none" strike="noStrike" baseline="0">
                      <a:solidFill>
                        <a:srgbClr val="000000"/>
                      </a:solidFill>
                      <a:latin typeface="Arial"/>
                      <a:ea typeface="Arial"/>
                      <a:cs typeface="Arial"/>
                    </a:defRPr>
                  </a:pPr>
                  <a:endParaRPr lang="en-US"/>
                </a:p>
              </c:txPr>
              <c:dLblPos val="ctr"/>
              <c:showVal val="1"/>
            </c:dLbl>
            <c:spPr>
              <a:noFill/>
              <a:ln w="41138">
                <a:noFill/>
              </a:ln>
            </c:spPr>
            <c:txPr>
              <a:bodyPr/>
              <a:lstStyle/>
              <a:p>
                <a:pPr>
                  <a:defRPr sz="1620" b="1" i="0" u="none" strike="noStrike" baseline="0">
                    <a:solidFill>
                      <a:srgbClr val="000000"/>
                    </a:solidFill>
                    <a:latin typeface="Arial"/>
                    <a:ea typeface="Arial"/>
                    <a:cs typeface="Arial"/>
                  </a:defRPr>
                </a:pPr>
                <a:endParaRPr lang="en-US"/>
              </a:p>
            </c:txPr>
            <c:showVal val="1"/>
          </c:dLbls>
          <c:cat>
            <c:strRef>
              <c:f>'Facilities Management II'!$C$17:$E$17</c:f>
              <c:strCache>
                <c:ptCount val="3"/>
                <c:pt idx="0">
                  <c:v>FY09</c:v>
                </c:pt>
                <c:pt idx="1">
                  <c:v>FY10</c:v>
                </c:pt>
                <c:pt idx="2">
                  <c:v>FY11</c:v>
                </c:pt>
              </c:strCache>
            </c:strRef>
          </c:cat>
          <c:val>
            <c:numRef>
              <c:f>'Facilities Management II'!$C$18:$E$18</c:f>
              <c:numCache>
                <c:formatCode>#,##0</c:formatCode>
                <c:ptCount val="3"/>
                <c:pt idx="0" formatCode="&quot;$&quot;#,##0_);[Red]\(&quot;$&quot;#,##0\)">
                  <c:v>43325030</c:v>
                </c:pt>
                <c:pt idx="1">
                  <c:v>34033860</c:v>
                </c:pt>
                <c:pt idx="2">
                  <c:v>8831849</c:v>
                </c:pt>
              </c:numCache>
            </c:numRef>
          </c:val>
        </c:ser>
        <c:ser>
          <c:idx val="1"/>
          <c:order val="1"/>
          <c:tx>
            <c:strRef>
              <c:f>'Facilities Management II'!$B$19</c:f>
              <c:strCache>
                <c:ptCount val="1"/>
              </c:strCache>
            </c:strRef>
          </c:tx>
          <c:spPr>
            <a:solidFill>
              <a:srgbClr val="61B6CD"/>
            </a:solidFill>
            <a:ln w="6350">
              <a:solidFill>
                <a:srgbClr val="000000"/>
              </a:solidFill>
              <a:prstDash val="solid"/>
            </a:ln>
          </c:spPr>
          <c:dLbls>
            <c:dLbl>
              <c:idx val="2"/>
              <c:layout>
                <c:manualLayout>
                  <c:x val="-0.12733184540312742"/>
                  <c:y val="1.5738315851578141E-2"/>
                </c:manualLayout>
              </c:layout>
              <c:tx>
                <c:rich>
                  <a:bodyPr/>
                  <a:lstStyle/>
                  <a:p>
                    <a:pPr>
                      <a:defRPr sz="1296" b="1" i="0" u="none" strike="noStrike" baseline="0">
                        <a:solidFill>
                          <a:srgbClr val="000000"/>
                        </a:solidFill>
                        <a:latin typeface="Arial"/>
                        <a:ea typeface="Arial"/>
                        <a:cs typeface="Arial"/>
                      </a:defRPr>
                    </a:pPr>
                    <a:r>
                      <a:rPr lang="en-US"/>
                      <a:t>$9,837,631</a:t>
                    </a:r>
                  </a:p>
                </c:rich>
              </c:tx>
              <c:spPr>
                <a:noFill/>
                <a:ln w="41138">
                  <a:noFill/>
                </a:ln>
              </c:spPr>
              <c:dLblPos val="ctr"/>
            </c:dLbl>
            <c:spPr>
              <a:noFill/>
              <a:ln w="41138">
                <a:noFill/>
              </a:ln>
            </c:spPr>
            <c:txPr>
              <a:bodyPr/>
              <a:lstStyle/>
              <a:p>
                <a:pPr>
                  <a:defRPr sz="1620" b="1" i="0" u="none" strike="noStrike" baseline="0">
                    <a:solidFill>
                      <a:srgbClr val="000000"/>
                    </a:solidFill>
                    <a:latin typeface="Arial"/>
                    <a:ea typeface="Arial"/>
                    <a:cs typeface="Arial"/>
                  </a:defRPr>
                </a:pPr>
                <a:endParaRPr lang="en-US"/>
              </a:p>
            </c:txPr>
            <c:showVal val="1"/>
          </c:dLbls>
          <c:cat>
            <c:strRef>
              <c:f>'Facilities Management II'!$C$17:$E$17</c:f>
              <c:strCache>
                <c:ptCount val="3"/>
                <c:pt idx="0">
                  <c:v>FY09</c:v>
                </c:pt>
                <c:pt idx="1">
                  <c:v>FY10</c:v>
                </c:pt>
                <c:pt idx="2">
                  <c:v>FY11</c:v>
                </c:pt>
              </c:strCache>
            </c:strRef>
          </c:cat>
          <c:val>
            <c:numRef>
              <c:f>'Facilities Management II'!$C$19:$E$19</c:f>
              <c:numCache>
                <c:formatCode>General</c:formatCode>
                <c:ptCount val="3"/>
                <c:pt idx="2" formatCode="#,##0">
                  <c:v>9837631</c:v>
                </c:pt>
              </c:numCache>
            </c:numRef>
          </c:val>
        </c:ser>
        <c:ser>
          <c:idx val="2"/>
          <c:order val="2"/>
          <c:tx>
            <c:strRef>
              <c:f>'Facilities Management II'!$B$20</c:f>
              <c:strCache>
                <c:ptCount val="1"/>
              </c:strCache>
            </c:strRef>
          </c:tx>
          <c:spPr>
            <a:solidFill>
              <a:srgbClr val="61B6CD"/>
            </a:solidFill>
            <a:ln w="6350">
              <a:solidFill>
                <a:srgbClr val="000000"/>
              </a:solidFill>
              <a:prstDash val="solid"/>
            </a:ln>
          </c:spPr>
          <c:dLbls>
            <c:dLbl>
              <c:idx val="2"/>
              <c:layout>
                <c:manualLayout>
                  <c:x val="-0.13142647221914161"/>
                  <c:y val="2.7528238890958769E-2"/>
                </c:manualLayout>
              </c:layout>
              <c:tx>
                <c:rich>
                  <a:bodyPr/>
                  <a:lstStyle/>
                  <a:p>
                    <a:pPr>
                      <a:defRPr sz="1296" b="1" i="0" u="none" strike="noStrike" baseline="0">
                        <a:solidFill>
                          <a:srgbClr val="000000"/>
                        </a:solidFill>
                        <a:latin typeface="Arial"/>
                        <a:ea typeface="Arial"/>
                        <a:cs typeface="Arial"/>
                      </a:defRPr>
                    </a:pPr>
                    <a:r>
                      <a:rPr lang="en-US"/>
                      <a:t>$11,565,743</a:t>
                    </a:r>
                  </a:p>
                </c:rich>
              </c:tx>
              <c:spPr>
                <a:noFill/>
                <a:ln w="41138">
                  <a:noFill/>
                </a:ln>
              </c:spPr>
              <c:dLblPos val="ctr"/>
            </c:dLbl>
            <c:spPr>
              <a:noFill/>
              <a:ln w="41138">
                <a:noFill/>
              </a:ln>
            </c:spPr>
            <c:txPr>
              <a:bodyPr/>
              <a:lstStyle/>
              <a:p>
                <a:pPr>
                  <a:defRPr sz="1620" b="1" i="0" u="none" strike="noStrike" baseline="0">
                    <a:solidFill>
                      <a:srgbClr val="000000"/>
                    </a:solidFill>
                    <a:latin typeface="Arial"/>
                    <a:ea typeface="Arial"/>
                    <a:cs typeface="Arial"/>
                  </a:defRPr>
                </a:pPr>
                <a:endParaRPr lang="en-US"/>
              </a:p>
            </c:txPr>
            <c:showVal val="1"/>
          </c:dLbls>
          <c:cat>
            <c:strRef>
              <c:f>'Facilities Management II'!$C$17:$E$17</c:f>
              <c:strCache>
                <c:ptCount val="3"/>
                <c:pt idx="0">
                  <c:v>FY09</c:v>
                </c:pt>
                <c:pt idx="1">
                  <c:v>FY10</c:v>
                </c:pt>
                <c:pt idx="2">
                  <c:v>FY11</c:v>
                </c:pt>
              </c:strCache>
            </c:strRef>
          </c:cat>
          <c:val>
            <c:numRef>
              <c:f>'Facilities Management II'!$C$20:$E$20</c:f>
              <c:numCache>
                <c:formatCode>General</c:formatCode>
                <c:ptCount val="3"/>
                <c:pt idx="2" formatCode="#,##0">
                  <c:v>11565743</c:v>
                </c:pt>
              </c:numCache>
            </c:numRef>
          </c:val>
        </c:ser>
        <c:dLbls>
          <c:showVal val="1"/>
        </c:dLbls>
        <c:overlap val="100"/>
        <c:axId val="117752192"/>
        <c:axId val="117753728"/>
      </c:barChart>
      <c:catAx>
        <c:axId val="117752192"/>
        <c:scaling>
          <c:orientation val="minMax"/>
        </c:scaling>
        <c:axPos val="b"/>
        <c:numFmt formatCode="General" sourceLinked="1"/>
        <c:tickLblPos val="nextTo"/>
        <c:spPr>
          <a:ln w="5142">
            <a:solidFill>
              <a:srgbClr val="000000"/>
            </a:solidFill>
            <a:prstDash val="solid"/>
          </a:ln>
        </c:spPr>
        <c:txPr>
          <a:bodyPr rot="0" vert="horz"/>
          <a:lstStyle/>
          <a:p>
            <a:pPr>
              <a:defRPr sz="1620" b="0" i="0" u="none" strike="noStrike" baseline="0">
                <a:solidFill>
                  <a:srgbClr val="000000"/>
                </a:solidFill>
                <a:latin typeface="Arial"/>
                <a:ea typeface="Arial"/>
                <a:cs typeface="Arial"/>
              </a:defRPr>
            </a:pPr>
            <a:endParaRPr lang="en-US"/>
          </a:p>
        </c:txPr>
        <c:crossAx val="117753728"/>
        <c:crosses val="autoZero"/>
        <c:auto val="1"/>
        <c:lblAlgn val="ctr"/>
        <c:lblOffset val="100"/>
        <c:tickLblSkip val="1"/>
        <c:tickMarkSkip val="1"/>
      </c:catAx>
      <c:valAx>
        <c:axId val="117753728"/>
        <c:scaling>
          <c:orientation val="minMax"/>
          <c:max val="60000000"/>
        </c:scaling>
        <c:axPos val="l"/>
        <c:numFmt formatCode="#,##0" sourceLinked="0"/>
        <c:tickLblPos val="nextTo"/>
        <c:spPr>
          <a:ln w="5142">
            <a:solidFill>
              <a:srgbClr val="000000"/>
            </a:solidFill>
            <a:prstDash val="solid"/>
          </a:ln>
        </c:spPr>
        <c:txPr>
          <a:bodyPr rot="0" vert="horz"/>
          <a:lstStyle/>
          <a:p>
            <a:pPr>
              <a:defRPr sz="1620" b="0" i="0" u="none" strike="noStrike" baseline="0">
                <a:solidFill>
                  <a:srgbClr val="000000"/>
                </a:solidFill>
                <a:latin typeface="Arial"/>
                <a:ea typeface="Arial"/>
                <a:cs typeface="Arial"/>
              </a:defRPr>
            </a:pPr>
            <a:endParaRPr lang="en-US"/>
          </a:p>
        </c:txPr>
        <c:crossAx val="117752192"/>
        <c:crosses val="autoZero"/>
        <c:crossBetween val="between"/>
        <c:majorUnit val="20000000"/>
        <c:minorUnit val="120000"/>
      </c:valAx>
      <c:spPr>
        <a:noFill/>
        <a:ln w="41138">
          <a:noFill/>
        </a:ln>
      </c:spPr>
    </c:plotArea>
    <c:plotVisOnly val="1"/>
    <c:dispBlanksAs val="gap"/>
  </c:chart>
  <c:spPr>
    <a:noFill/>
    <a:ln>
      <a:noFill/>
    </a:ln>
  </c:spPr>
  <c:txPr>
    <a:bodyPr/>
    <a:lstStyle/>
    <a:p>
      <a:pPr>
        <a:defRPr sz="1336"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Sheet1!$C$5</c:f>
              <c:strCache>
                <c:ptCount val="1"/>
                <c:pt idx="0">
                  <c:v>Billed</c:v>
                </c:pt>
              </c:strCache>
            </c:strRef>
          </c:tx>
          <c:spPr>
            <a:solidFill>
              <a:schemeClr val="accent2">
                <a:lumMod val="50000"/>
              </a:schemeClr>
            </a:solidFill>
            <a:ln w="3175">
              <a:solidFill>
                <a:schemeClr val="tx1"/>
              </a:solidFill>
            </a:ln>
          </c:spPr>
          <c:dLbls>
            <c:dLbl>
              <c:idx val="0"/>
              <c:layout>
                <c:manualLayout>
                  <c:x val="-1.1696021549937855E-2"/>
                  <c:y val="-2.6041666666666696E-3"/>
                </c:manualLayout>
              </c:layout>
              <c:showVal val="1"/>
            </c:dLbl>
            <c:dLbl>
              <c:idx val="1"/>
              <c:layout>
                <c:manualLayout>
                  <c:x val="-2.777777777777796E-2"/>
                  <c:y val="7.8125000000000104E-3"/>
                </c:manualLayout>
              </c:layout>
              <c:showVal val="1"/>
            </c:dLbl>
            <c:dLbl>
              <c:idx val="2"/>
              <c:layout>
                <c:manualLayout>
                  <c:x val="-1.7543859649122837E-2"/>
                  <c:y val="2.6039616141732298E-3"/>
                </c:manualLayout>
              </c:layout>
              <c:showVal val="1"/>
            </c:dLbl>
            <c:dLbl>
              <c:idx val="3"/>
              <c:layout>
                <c:manualLayout>
                  <c:x val="-1.7543859649122837E-2"/>
                  <c:y val="5.2083333333333409E-3"/>
                </c:manualLayout>
              </c:layout>
              <c:showVal val="1"/>
            </c:dLbl>
            <c:dLbl>
              <c:idx val="4"/>
              <c:layout>
                <c:manualLayout>
                  <c:x val="-2.6315789473684216E-2"/>
                  <c:y val="-2.6041666666666696E-3"/>
                </c:manualLayout>
              </c:layout>
              <c:showVal val="1"/>
            </c:dLbl>
            <c:dLbl>
              <c:idx val="5"/>
              <c:layout>
                <c:manualLayout>
                  <c:x val="-2.3391812865497089E-2"/>
                  <c:y val="0"/>
                </c:manualLayout>
              </c:layout>
              <c:showVal val="1"/>
            </c:dLbl>
            <c:dLbl>
              <c:idx val="6"/>
              <c:layout>
                <c:manualLayout>
                  <c:x val="-2.0467836257309954E-2"/>
                  <c:y val="0"/>
                </c:manualLayout>
              </c:layout>
              <c:showVal val="1"/>
            </c:dLbl>
            <c:showVal val="1"/>
          </c:dLbls>
          <c:cat>
            <c:strRef>
              <c:f>Sheet1!$A$6:$B$12</c:f>
              <c:strCache>
                <c:ptCount val="7"/>
                <c:pt idx="0">
                  <c:v>TL</c:v>
                </c:pt>
                <c:pt idx="1">
                  <c:v>NMBHI</c:v>
                </c:pt>
                <c:pt idx="2">
                  <c:v>NMRC</c:v>
                </c:pt>
                <c:pt idx="3">
                  <c:v>SATC</c:v>
                </c:pt>
                <c:pt idx="4">
                  <c:v>NMSVH</c:v>
                </c:pt>
                <c:pt idx="5">
                  <c:v>FBMC</c:v>
                </c:pt>
                <c:pt idx="6">
                  <c:v>LLCP</c:v>
                </c:pt>
              </c:strCache>
            </c:strRef>
          </c:cat>
          <c:val>
            <c:numRef>
              <c:f>Sheet1!$C$6:$C$12</c:f>
              <c:numCache>
                <c:formatCode>_("$"* #,##0_);_("$"* \(#,##0\);_("$"* "-"??_);_(@_)</c:formatCode>
                <c:ptCount val="7"/>
                <c:pt idx="0">
                  <c:v>234997.54</c:v>
                </c:pt>
                <c:pt idx="1">
                  <c:v>20530153.779999997</c:v>
                </c:pt>
                <c:pt idx="2">
                  <c:v>1838886.1400000001</c:v>
                </c:pt>
                <c:pt idx="3">
                  <c:v>3878443.92</c:v>
                </c:pt>
                <c:pt idx="4">
                  <c:v>8917752.0500000007</c:v>
                </c:pt>
                <c:pt idx="5">
                  <c:v>14741525.4</c:v>
                </c:pt>
                <c:pt idx="6">
                  <c:v>9466251.5800000001</c:v>
                </c:pt>
              </c:numCache>
            </c:numRef>
          </c:val>
        </c:ser>
        <c:ser>
          <c:idx val="1"/>
          <c:order val="1"/>
          <c:tx>
            <c:strRef>
              <c:f>Sheet1!$D$5</c:f>
              <c:strCache>
                <c:ptCount val="1"/>
                <c:pt idx="0">
                  <c:v>Collected</c:v>
                </c:pt>
              </c:strCache>
            </c:strRef>
          </c:tx>
          <c:spPr>
            <a:solidFill>
              <a:srgbClr val="61B6CD"/>
            </a:solidFill>
            <a:ln w="3175">
              <a:solidFill>
                <a:prstClr val="black"/>
              </a:solidFill>
            </a:ln>
          </c:spPr>
          <c:dLbls>
            <c:dLbl>
              <c:idx val="0"/>
              <c:layout>
                <c:manualLayout>
                  <c:x val="1.4517774094027727E-2"/>
                  <c:y val="1.0416666666666671E-2"/>
                </c:manualLayout>
              </c:layout>
              <c:showVal val="1"/>
            </c:dLbl>
            <c:dLbl>
              <c:idx val="1"/>
              <c:layout>
                <c:manualLayout>
                  <c:x val="2.4853801169590652E-2"/>
                  <c:y val="7.8125000000000052E-3"/>
                </c:manualLayout>
              </c:layout>
              <c:showVal val="1"/>
            </c:dLbl>
            <c:dLbl>
              <c:idx val="2"/>
              <c:layout>
                <c:manualLayout>
                  <c:x val="2.6315789473684216E-2"/>
                  <c:y val="5.2083333333333409E-3"/>
                </c:manualLayout>
              </c:layout>
              <c:showVal val="1"/>
            </c:dLbl>
            <c:dLbl>
              <c:idx val="3"/>
              <c:layout>
                <c:manualLayout>
                  <c:x val="1.9005847953216373E-2"/>
                  <c:y val="2.6041666666666696E-3"/>
                </c:manualLayout>
              </c:layout>
              <c:showVal val="1"/>
            </c:dLbl>
            <c:dLbl>
              <c:idx val="4"/>
              <c:layout>
                <c:manualLayout>
                  <c:x val="1.6081871345029329E-2"/>
                  <c:y val="0"/>
                </c:manualLayout>
              </c:layout>
              <c:showVal val="1"/>
            </c:dLbl>
            <c:dLbl>
              <c:idx val="5"/>
              <c:layout>
                <c:manualLayout>
                  <c:x val="1.9005847953216373E-2"/>
                  <c:y val="7.8125000000000104E-3"/>
                </c:manualLayout>
              </c:layout>
              <c:showVal val="1"/>
            </c:dLbl>
            <c:dLbl>
              <c:idx val="6"/>
              <c:layout>
                <c:manualLayout>
                  <c:x val="1.4619883040935682E-2"/>
                  <c:y val="-1.3020833333333348E-2"/>
                </c:manualLayout>
              </c:layout>
              <c:showVal val="1"/>
            </c:dLbl>
            <c:showVal val="1"/>
          </c:dLbls>
          <c:cat>
            <c:strRef>
              <c:f>Sheet1!$A$6:$B$12</c:f>
              <c:strCache>
                <c:ptCount val="7"/>
                <c:pt idx="0">
                  <c:v>TL</c:v>
                </c:pt>
                <c:pt idx="1">
                  <c:v>NMBHI</c:v>
                </c:pt>
                <c:pt idx="2">
                  <c:v>NMRC</c:v>
                </c:pt>
                <c:pt idx="3">
                  <c:v>SATC</c:v>
                </c:pt>
                <c:pt idx="4">
                  <c:v>NMSVH</c:v>
                </c:pt>
                <c:pt idx="5">
                  <c:v>FBMC</c:v>
                </c:pt>
                <c:pt idx="6">
                  <c:v>LLCP</c:v>
                </c:pt>
              </c:strCache>
            </c:strRef>
          </c:cat>
          <c:val>
            <c:numRef>
              <c:f>Sheet1!$D$6:$D$12</c:f>
              <c:numCache>
                <c:formatCode>_("$"* #,##0_);_("$"* \(#,##0\);_("$"* "-"??_);_(@_)</c:formatCode>
                <c:ptCount val="7"/>
                <c:pt idx="0">
                  <c:v>187001</c:v>
                </c:pt>
                <c:pt idx="1">
                  <c:v>20931756</c:v>
                </c:pt>
                <c:pt idx="2">
                  <c:v>1515517.94</c:v>
                </c:pt>
                <c:pt idx="3">
                  <c:v>2818776.3899999997</c:v>
                </c:pt>
                <c:pt idx="4">
                  <c:v>9393854.0600000005</c:v>
                </c:pt>
                <c:pt idx="5">
                  <c:v>17203350.939999998</c:v>
                </c:pt>
                <c:pt idx="6">
                  <c:v>9535003.6399999745</c:v>
                </c:pt>
              </c:numCache>
            </c:numRef>
          </c:val>
        </c:ser>
        <c:axId val="67426176"/>
        <c:axId val="67427712"/>
      </c:barChart>
      <c:catAx>
        <c:axId val="67426176"/>
        <c:scaling>
          <c:orientation val="minMax"/>
        </c:scaling>
        <c:axPos val="b"/>
        <c:majorGridlines>
          <c:spPr>
            <a:ln w="3175">
              <a:prstDash val="sysDot"/>
            </a:ln>
          </c:spPr>
        </c:majorGridlines>
        <c:tickLblPos val="nextTo"/>
        <c:txPr>
          <a:bodyPr/>
          <a:lstStyle/>
          <a:p>
            <a:pPr>
              <a:defRPr sz="1200"/>
            </a:pPr>
            <a:endParaRPr lang="en-US"/>
          </a:p>
        </c:txPr>
        <c:crossAx val="67427712"/>
        <c:crosses val="autoZero"/>
        <c:auto val="1"/>
        <c:lblAlgn val="ctr"/>
        <c:lblOffset val="100"/>
      </c:catAx>
      <c:valAx>
        <c:axId val="67427712"/>
        <c:scaling>
          <c:orientation val="minMax"/>
        </c:scaling>
        <c:axPos val="l"/>
        <c:numFmt formatCode="_(&quot;$&quot;* #,##0_);_(&quot;$&quot;* \(#,##0\);_(&quot;$&quot;* &quot;-&quot;??_);_(@_)" sourceLinked="1"/>
        <c:tickLblPos val="nextTo"/>
        <c:crossAx val="67426176"/>
        <c:crosses val="autoZero"/>
        <c:crossBetween val="between"/>
      </c:valAx>
    </c:plotArea>
    <c:legend>
      <c:legendPos val="b"/>
      <c:layout>
        <c:manualLayout>
          <c:xMode val="edge"/>
          <c:yMode val="edge"/>
          <c:x val="0.34144552654602384"/>
          <c:y val="0.92842806758530183"/>
          <c:w val="0.34196274807754445"/>
          <c:h val="5.5946932414698315E-2"/>
        </c:manualLayout>
      </c:layout>
      <c:txPr>
        <a:bodyPr/>
        <a:lstStyle/>
        <a:p>
          <a:pPr>
            <a:defRPr sz="1400"/>
          </a:pPr>
          <a:endParaRPr lang="en-US"/>
        </a:p>
      </c:txPr>
    </c:legend>
    <c:plotVisOnly val="1"/>
  </c:chart>
  <c:spPr>
    <a:noFill/>
    <a:ln>
      <a:noFill/>
    </a:ln>
  </c:spPr>
  <c:txPr>
    <a:bodyPr/>
    <a:lstStyle/>
    <a:p>
      <a:pPr>
        <a:defRPr baseline="0">
          <a:latin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61B6CD"/>
            </a:solidFill>
            <a:ln w="3175">
              <a:solidFill>
                <a:schemeClr val="tx1"/>
              </a:solidFill>
            </a:ln>
          </c:spPr>
          <c:dLbls>
            <c:txPr>
              <a:bodyPr/>
              <a:lstStyle/>
              <a:p>
                <a:pPr>
                  <a:defRPr sz="1200"/>
                </a:pPr>
                <a:endParaRPr lang="en-US"/>
              </a:p>
            </c:txPr>
            <c:showVal val="1"/>
          </c:dLbls>
          <c:cat>
            <c:strRef>
              <c:f>Sheet1!$A$6:$A$12</c:f>
              <c:strCache>
                <c:ptCount val="7"/>
                <c:pt idx="0">
                  <c:v>TL</c:v>
                </c:pt>
                <c:pt idx="1">
                  <c:v>NMBHI</c:v>
                </c:pt>
                <c:pt idx="2">
                  <c:v>NMRC</c:v>
                </c:pt>
                <c:pt idx="3">
                  <c:v>SATC</c:v>
                </c:pt>
                <c:pt idx="4">
                  <c:v>NMSVH</c:v>
                </c:pt>
                <c:pt idx="5">
                  <c:v>FBMC</c:v>
                </c:pt>
                <c:pt idx="6">
                  <c:v>LLCP</c:v>
                </c:pt>
              </c:strCache>
            </c:strRef>
          </c:cat>
          <c:val>
            <c:numRef>
              <c:f>Sheet1!$E$6:$E$12</c:f>
              <c:numCache>
                <c:formatCode>0.0%</c:formatCode>
                <c:ptCount val="7"/>
                <c:pt idx="0">
                  <c:v>0.79575726622499965</c:v>
                </c:pt>
                <c:pt idx="1">
                  <c:v>1.0195615787540364</c:v>
                </c:pt>
                <c:pt idx="2">
                  <c:v>0.82414996069305435</c:v>
                </c:pt>
                <c:pt idx="3">
                  <c:v>0.72678023664707536</c:v>
                </c:pt>
                <c:pt idx="4">
                  <c:v>1.0533881192626342</c:v>
                </c:pt>
                <c:pt idx="5">
                  <c:v>1.1669993757905135</c:v>
                </c:pt>
                <c:pt idx="6">
                  <c:v>1.0072628600052482</c:v>
                </c:pt>
              </c:numCache>
            </c:numRef>
          </c:val>
        </c:ser>
        <c:axId val="67538304"/>
        <c:axId val="67544192"/>
      </c:barChart>
      <c:catAx>
        <c:axId val="67538304"/>
        <c:scaling>
          <c:orientation val="minMax"/>
        </c:scaling>
        <c:axPos val="b"/>
        <c:tickLblPos val="nextTo"/>
        <c:txPr>
          <a:bodyPr/>
          <a:lstStyle/>
          <a:p>
            <a:pPr>
              <a:defRPr sz="1400"/>
            </a:pPr>
            <a:endParaRPr lang="en-US"/>
          </a:p>
        </c:txPr>
        <c:crossAx val="67544192"/>
        <c:crosses val="autoZero"/>
        <c:auto val="1"/>
        <c:lblAlgn val="ctr"/>
        <c:lblOffset val="100"/>
      </c:catAx>
      <c:valAx>
        <c:axId val="67544192"/>
        <c:scaling>
          <c:orientation val="minMax"/>
        </c:scaling>
        <c:axPos val="l"/>
        <c:numFmt formatCode="0%" sourceLinked="0"/>
        <c:tickLblPos val="nextTo"/>
        <c:crossAx val="67538304"/>
        <c:crosses val="autoZero"/>
        <c:crossBetween val="between"/>
      </c:valAx>
    </c:plotArea>
    <c:plotVisOnly val="1"/>
  </c:chart>
  <c:spPr>
    <a:noFill/>
    <a:ln>
      <a:noFill/>
    </a:ln>
  </c:spPr>
  <c:txPr>
    <a:bodyPr/>
    <a:lstStyle/>
    <a:p>
      <a:pPr>
        <a:defRPr>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7446808510638304E-2"/>
          <c:y val="5.5288461538461536E-2"/>
          <c:w val="0.93297872340425569"/>
          <c:h val="0.76682692307692313"/>
        </c:manualLayout>
      </c:layout>
      <c:barChart>
        <c:barDir val="col"/>
        <c:grouping val="clustered"/>
        <c:ser>
          <c:idx val="0"/>
          <c:order val="0"/>
          <c:tx>
            <c:strRef>
              <c:f>'Sheet1 (2)'!$C$3</c:f>
              <c:strCache>
                <c:ptCount val="1"/>
                <c:pt idx="0">
                  <c:v>FY10</c:v>
                </c:pt>
              </c:strCache>
            </c:strRef>
          </c:tx>
          <c:spPr>
            <a:solidFill>
              <a:srgbClr val="FFFFCC"/>
            </a:solidFill>
            <a:ln w="3175">
              <a:solidFill>
                <a:srgbClr val="000000"/>
              </a:solidFill>
              <a:prstDash val="solid"/>
            </a:ln>
          </c:spPr>
          <c:dLbls>
            <c:dLbl>
              <c:idx val="0"/>
              <c:layout>
                <c:manualLayout>
                  <c:x val="-5.1025688699110946E-3"/>
                  <c:y val="-5.0230677137018901E-3"/>
                </c:manualLayout>
              </c:layout>
              <c:dLblPos val="outEnd"/>
              <c:showVal val="1"/>
            </c:dLbl>
            <c:dLbl>
              <c:idx val="1"/>
              <c:layout>
                <c:manualLayout>
                  <c:x val="-7.895119882339055E-3"/>
                  <c:y val="-1.0605520843295267E-2"/>
                </c:manualLayout>
              </c:layout>
              <c:dLblPos val="outEnd"/>
              <c:showVal val="1"/>
            </c:dLbl>
            <c:dLbl>
              <c:idx val="2"/>
              <c:layout>
                <c:manualLayout>
                  <c:x val="-1.008652346416293E-2"/>
                  <c:y val="-5.8219323040085511E-3"/>
                </c:manualLayout>
              </c:layout>
              <c:dLblPos val="outEnd"/>
              <c:showVal val="1"/>
            </c:dLbl>
            <c:dLbl>
              <c:idx val="3"/>
              <c:layout>
                <c:manualLayout>
                  <c:x val="-8.1610729710248336E-3"/>
                  <c:y val="-1.5148443615600601E-2"/>
                </c:manualLayout>
              </c:layout>
              <c:dLblPos val="outEnd"/>
              <c:showVal val="1"/>
            </c:dLbl>
            <c:dLbl>
              <c:idx val="4"/>
              <c:layout>
                <c:manualLayout>
                  <c:x val="-1.0261252327312701E-2"/>
                  <c:y val="1.8198876456232443E-2"/>
                </c:manualLayout>
              </c:layout>
              <c:dLblPos val="outEnd"/>
              <c:showVal val="1"/>
            </c:dLbl>
            <c:dLbl>
              <c:idx val="5"/>
              <c:layout>
                <c:manualLayout>
                  <c:x val="3.2751015998638451E-3"/>
                  <c:y val="-5.5853930455047503E-3"/>
                </c:manualLayout>
              </c:layout>
              <c:dLblPos val="outEnd"/>
              <c:showVal val="1"/>
            </c:dLbl>
            <c:dLbl>
              <c:idx val="6"/>
              <c:layout>
                <c:manualLayout>
                  <c:x val="-1.2875075222701581E-2"/>
                  <c:y val="8.6068517751070727E-3"/>
                </c:manualLayout>
              </c:layout>
              <c:dLblPos val="outEnd"/>
              <c:showVal val="1"/>
            </c:dLbl>
            <c:dLbl>
              <c:idx val="7"/>
              <c:layout>
                <c:manualLayout>
                  <c:x val="-1.3681745110171241E-2"/>
                  <c:y val="1.0869825482341023E-2"/>
                </c:manualLayout>
              </c:layout>
              <c:dLblPos val="outEnd"/>
              <c:showVal val="1"/>
            </c:dLbl>
            <c:spPr>
              <a:noFill/>
              <a:ln w="25400">
                <a:noFill/>
              </a:ln>
            </c:spPr>
            <c:txPr>
              <a:bodyPr/>
              <a:lstStyle/>
              <a:p>
                <a:pPr>
                  <a:defRPr sz="950" b="0" i="0" u="none" strike="noStrike" baseline="0">
                    <a:solidFill>
                      <a:srgbClr val="000000"/>
                    </a:solidFill>
                    <a:latin typeface="Arial"/>
                    <a:ea typeface="Arial"/>
                    <a:cs typeface="Arial"/>
                  </a:defRPr>
                </a:pPr>
                <a:endParaRPr lang="en-US"/>
              </a:p>
            </c:txPr>
            <c:showVal val="1"/>
          </c:dLbls>
          <c:cat>
            <c:strRef>
              <c:f>'Sheet1 (2)'!$A$4:$A$11</c:f>
              <c:strCache>
                <c:ptCount val="8"/>
                <c:pt idx="0">
                  <c:v>OFM</c:v>
                </c:pt>
                <c:pt idx="1">
                  <c:v>TL</c:v>
                </c:pt>
                <c:pt idx="2">
                  <c:v>NMBHI</c:v>
                </c:pt>
                <c:pt idx="3">
                  <c:v>NMRC</c:v>
                </c:pt>
                <c:pt idx="4">
                  <c:v>SATC</c:v>
                </c:pt>
                <c:pt idx="5">
                  <c:v>NMSVH</c:v>
                </c:pt>
                <c:pt idx="6">
                  <c:v>FBMC</c:v>
                </c:pt>
                <c:pt idx="7">
                  <c:v>LLCP</c:v>
                </c:pt>
              </c:strCache>
            </c:strRef>
          </c:cat>
          <c:val>
            <c:numRef>
              <c:f>'Sheet1 (2)'!$C$4:$C$11</c:f>
              <c:numCache>
                <c:formatCode>0.0%</c:formatCode>
                <c:ptCount val="8"/>
                <c:pt idx="0">
                  <c:v>2.5059431845902907E-2</c:v>
                </c:pt>
                <c:pt idx="1">
                  <c:v>7.8998515598966187E-2</c:v>
                </c:pt>
                <c:pt idx="2">
                  <c:v>0.53039036080033097</c:v>
                </c:pt>
                <c:pt idx="3">
                  <c:v>7.9205789642356639E-2</c:v>
                </c:pt>
                <c:pt idx="4">
                  <c:v>6.9913534835592261E-2</c:v>
                </c:pt>
                <c:pt idx="5">
                  <c:v>1.8976735880253007E-2</c:v>
                </c:pt>
                <c:pt idx="6">
                  <c:v>9.0929528419663397E-2</c:v>
                </c:pt>
                <c:pt idx="7">
                  <c:v>0.10652610297693431</c:v>
                </c:pt>
              </c:numCache>
            </c:numRef>
          </c:val>
        </c:ser>
        <c:ser>
          <c:idx val="1"/>
          <c:order val="1"/>
          <c:tx>
            <c:strRef>
              <c:f>'Sheet1 (2)'!$E$3</c:f>
              <c:strCache>
                <c:ptCount val="1"/>
                <c:pt idx="0">
                  <c:v>FY11</c:v>
                </c:pt>
              </c:strCache>
            </c:strRef>
          </c:tx>
          <c:spPr>
            <a:solidFill>
              <a:srgbClr val="003366"/>
            </a:solidFill>
            <a:ln w="3175">
              <a:solidFill>
                <a:srgbClr val="000000"/>
              </a:solidFill>
              <a:prstDash val="solid"/>
            </a:ln>
          </c:spPr>
          <c:dLbls>
            <c:dLbl>
              <c:idx val="0"/>
              <c:layout>
                <c:manualLayout>
                  <c:x val="5.1515938436376826E-3"/>
                  <c:y val="-1.096836136879652E-2"/>
                </c:manualLayout>
              </c:layout>
              <c:dLblPos val="outEnd"/>
              <c:showVal val="1"/>
            </c:dLbl>
            <c:dLbl>
              <c:idx val="2"/>
              <c:layout>
                <c:manualLayout>
                  <c:x val="8.6782775472581779E-3"/>
                  <c:y val="-1.1216412346229977E-2"/>
                </c:manualLayout>
              </c:layout>
              <c:dLblPos val="outEnd"/>
              <c:showVal val="1"/>
            </c:dLbl>
            <c:dLbl>
              <c:idx val="4"/>
              <c:layout>
                <c:manualLayout>
                  <c:x val="5.3624674741276435E-3"/>
                  <c:y val="8.9020122484689979E-3"/>
                </c:manualLayout>
              </c:layout>
              <c:dLblPos val="outEnd"/>
              <c:showVal val="1"/>
            </c:dLbl>
            <c:dLbl>
              <c:idx val="5"/>
              <c:delete val="1"/>
            </c:dLbl>
            <c:dLbl>
              <c:idx val="6"/>
              <c:layout>
                <c:manualLayout>
                  <c:x val="-8.8749052258580569E-3"/>
                  <c:y val="-1.8698024589031546E-2"/>
                </c:manualLayout>
              </c:layout>
              <c:dLblPos val="outEnd"/>
              <c:showVal val="1"/>
            </c:dLbl>
            <c:dLbl>
              <c:idx val="7"/>
              <c:layout>
                <c:manualLayout>
                  <c:x val="-3.156817940413744E-3"/>
                  <c:y val="-1.0862657223515256E-2"/>
                </c:manualLayout>
              </c:layout>
              <c:dLblPos val="outEnd"/>
              <c:showVal val="1"/>
            </c:dLbl>
            <c:spPr>
              <a:noFill/>
              <a:ln w="25400">
                <a:noFill/>
              </a:ln>
            </c:spPr>
            <c:txPr>
              <a:bodyPr/>
              <a:lstStyle/>
              <a:p>
                <a:pPr>
                  <a:defRPr sz="950" b="0" i="0" u="none" strike="noStrike" baseline="0">
                    <a:solidFill>
                      <a:srgbClr val="000000"/>
                    </a:solidFill>
                    <a:latin typeface="Arial"/>
                    <a:ea typeface="Arial"/>
                    <a:cs typeface="Arial"/>
                  </a:defRPr>
                </a:pPr>
                <a:endParaRPr lang="en-US"/>
              </a:p>
            </c:txPr>
            <c:showVal val="1"/>
          </c:dLbls>
          <c:cat>
            <c:strRef>
              <c:f>'Sheet1 (2)'!$A$4:$A$11</c:f>
              <c:strCache>
                <c:ptCount val="8"/>
                <c:pt idx="0">
                  <c:v>OFM</c:v>
                </c:pt>
                <c:pt idx="1">
                  <c:v>TL</c:v>
                </c:pt>
                <c:pt idx="2">
                  <c:v>NMBHI</c:v>
                </c:pt>
                <c:pt idx="3">
                  <c:v>NMRC</c:v>
                </c:pt>
                <c:pt idx="4">
                  <c:v>SATC</c:v>
                </c:pt>
                <c:pt idx="5">
                  <c:v>NMSVH</c:v>
                </c:pt>
                <c:pt idx="6">
                  <c:v>FBMC</c:v>
                </c:pt>
                <c:pt idx="7">
                  <c:v>LLCP</c:v>
                </c:pt>
              </c:strCache>
            </c:strRef>
          </c:cat>
          <c:val>
            <c:numRef>
              <c:f>'Sheet1 (2)'!$E$4:$E$11</c:f>
              <c:numCache>
                <c:formatCode>0.0%</c:formatCode>
                <c:ptCount val="8"/>
                <c:pt idx="0">
                  <c:v>3.7335327521827125E-2</c:v>
                </c:pt>
                <c:pt idx="1">
                  <c:v>7.0327217972004932E-2</c:v>
                </c:pt>
                <c:pt idx="2">
                  <c:v>0.54874001499017888</c:v>
                </c:pt>
                <c:pt idx="3">
                  <c:v>7.062600862947932E-2</c:v>
                </c:pt>
                <c:pt idx="4">
                  <c:v>6.3200132345692342E-2</c:v>
                </c:pt>
                <c:pt idx="5">
                  <c:v>0</c:v>
                </c:pt>
                <c:pt idx="6">
                  <c:v>0.10087982876087968</c:v>
                </c:pt>
                <c:pt idx="7">
                  <c:v>0.10889146977994152</c:v>
                </c:pt>
              </c:numCache>
            </c:numRef>
          </c:val>
        </c:ser>
        <c:ser>
          <c:idx val="2"/>
          <c:order val="2"/>
          <c:tx>
            <c:strRef>
              <c:f>'Sheet1 (2)'!$G$3</c:f>
              <c:strCache>
                <c:ptCount val="1"/>
                <c:pt idx="0">
                  <c:v>FY12</c:v>
                </c:pt>
              </c:strCache>
            </c:strRef>
          </c:tx>
          <c:spPr>
            <a:solidFill>
              <a:srgbClr val="61B6CD"/>
            </a:solidFill>
            <a:ln w="3175">
              <a:solidFill>
                <a:srgbClr val="000000"/>
              </a:solidFill>
              <a:prstDash val="solid"/>
            </a:ln>
          </c:spPr>
          <c:dLbls>
            <c:dLbl>
              <c:idx val="0"/>
              <c:layout>
                <c:manualLayout>
                  <c:x val="7.9588350359166733E-3"/>
                  <c:y val="-2.3633249032131392E-3"/>
                </c:manualLayout>
              </c:layout>
              <c:dLblPos val="outEnd"/>
              <c:showVal val="1"/>
            </c:dLbl>
            <c:dLbl>
              <c:idx val="1"/>
              <c:layout>
                <c:manualLayout>
                  <c:x val="1.1549262746892924E-2"/>
                  <c:y val="7.6304986168234138E-4"/>
                </c:manualLayout>
              </c:layout>
              <c:dLblPos val="outEnd"/>
              <c:showVal val="1"/>
            </c:dLbl>
            <c:dLbl>
              <c:idx val="2"/>
              <c:layout>
                <c:manualLayout>
                  <c:x val="1.2549348526771358E-2"/>
                  <c:y val="8.4522582450496486E-5"/>
                </c:manualLayout>
              </c:layout>
              <c:dLblPos val="outEnd"/>
              <c:showVal val="1"/>
            </c:dLbl>
            <c:dLbl>
              <c:idx val="3"/>
              <c:layout>
                <c:manualLayout>
                  <c:x val="1.234713944544122E-2"/>
                  <c:y val="2.7304646129759961E-3"/>
                </c:manualLayout>
              </c:layout>
              <c:dLblPos val="outEnd"/>
              <c:showVal val="1"/>
            </c:dLbl>
            <c:dLbl>
              <c:idx val="4"/>
              <c:layout>
                <c:manualLayout>
                  <c:x val="1.3117483027215791E-2"/>
                  <c:y val="1.1178569784040165E-2"/>
                </c:manualLayout>
              </c:layout>
              <c:dLblPos val="outEnd"/>
              <c:showVal val="1"/>
            </c:dLbl>
            <c:dLbl>
              <c:idx val="5"/>
              <c:delete val="1"/>
            </c:dLbl>
            <c:dLbl>
              <c:idx val="7"/>
              <c:layout>
                <c:manualLayout>
                  <c:x val="1.4544040273141818E-2"/>
                  <c:y val="-1.555635252071212E-2"/>
                </c:manualLayout>
              </c:layout>
              <c:dLblPos val="outEnd"/>
              <c:showVal val="1"/>
            </c:dLbl>
            <c:spPr>
              <a:noFill/>
              <a:ln w="25400">
                <a:noFill/>
              </a:ln>
            </c:spPr>
            <c:txPr>
              <a:bodyPr/>
              <a:lstStyle/>
              <a:p>
                <a:pPr>
                  <a:defRPr sz="950" b="0" i="0" u="none" strike="noStrike" baseline="0">
                    <a:solidFill>
                      <a:srgbClr val="000000"/>
                    </a:solidFill>
                    <a:latin typeface="Arial"/>
                    <a:ea typeface="Arial"/>
                    <a:cs typeface="Arial"/>
                  </a:defRPr>
                </a:pPr>
                <a:endParaRPr lang="en-US"/>
              </a:p>
            </c:txPr>
            <c:showVal val="1"/>
          </c:dLbls>
          <c:cat>
            <c:strRef>
              <c:f>'Sheet1 (2)'!$A$4:$A$11</c:f>
              <c:strCache>
                <c:ptCount val="8"/>
                <c:pt idx="0">
                  <c:v>OFM</c:v>
                </c:pt>
                <c:pt idx="1">
                  <c:v>TL</c:v>
                </c:pt>
                <c:pt idx="2">
                  <c:v>NMBHI</c:v>
                </c:pt>
                <c:pt idx="3">
                  <c:v>NMRC</c:v>
                </c:pt>
                <c:pt idx="4">
                  <c:v>SATC</c:v>
                </c:pt>
                <c:pt idx="5">
                  <c:v>NMSVH</c:v>
                </c:pt>
                <c:pt idx="6">
                  <c:v>FBMC</c:v>
                </c:pt>
                <c:pt idx="7">
                  <c:v>LLCP</c:v>
                </c:pt>
              </c:strCache>
            </c:strRef>
          </c:cat>
          <c:val>
            <c:numRef>
              <c:f>'Sheet1 (2)'!$G$4:$G$11</c:f>
              <c:numCache>
                <c:formatCode>0.0%</c:formatCode>
                <c:ptCount val="8"/>
                <c:pt idx="0">
                  <c:v>1.7736126894697262E-2</c:v>
                </c:pt>
                <c:pt idx="1">
                  <c:v>6.3442546857243723E-2</c:v>
                </c:pt>
                <c:pt idx="2">
                  <c:v>0.48046641163948522</c:v>
                </c:pt>
                <c:pt idx="3">
                  <c:v>6.8743697680746813E-2</c:v>
                </c:pt>
                <c:pt idx="4">
                  <c:v>6.5795412711877971E-2</c:v>
                </c:pt>
                <c:pt idx="5">
                  <c:v>0</c:v>
                </c:pt>
                <c:pt idx="6">
                  <c:v>0.19295420714823094</c:v>
                </c:pt>
                <c:pt idx="7">
                  <c:v>0.11086159706772088</c:v>
                </c:pt>
              </c:numCache>
            </c:numRef>
          </c:val>
        </c:ser>
        <c:dLbls>
          <c:showVal val="1"/>
        </c:dLbls>
        <c:axId val="107415040"/>
        <c:axId val="107434752"/>
      </c:barChart>
      <c:catAx>
        <c:axId val="107415040"/>
        <c:scaling>
          <c:orientation val="minMax"/>
        </c:scaling>
        <c:axPos val="b"/>
        <c:majorGridlines>
          <c:spPr>
            <a:ln>
              <a:prstDash val="sysDot"/>
            </a:ln>
          </c:spPr>
        </c:majorGridlines>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7434752"/>
        <c:crosses val="autoZero"/>
        <c:auto val="1"/>
        <c:lblAlgn val="ctr"/>
        <c:lblOffset val="100"/>
        <c:tickLblSkip val="1"/>
        <c:tickMarkSkip val="1"/>
      </c:catAx>
      <c:valAx>
        <c:axId val="107434752"/>
        <c:scaling>
          <c:orientation val="minMax"/>
        </c:scaling>
        <c:axPos val="l"/>
        <c:numFmt formatCode="0%" sourceLinked="0"/>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07415040"/>
        <c:crosses val="autoZero"/>
        <c:crossBetween val="between"/>
      </c:valAx>
      <c:spPr>
        <a:noFill/>
        <a:ln w="25400">
          <a:noFill/>
        </a:ln>
      </c:spPr>
    </c:plotArea>
    <c:legend>
      <c:legendPos val="b"/>
      <c:layout>
        <c:manualLayout>
          <c:xMode val="edge"/>
          <c:yMode val="edge"/>
          <c:x val="0.37663313076177629"/>
          <c:y val="0.93028848367638262"/>
          <c:w val="0.30970122814303724"/>
          <c:h val="6.25E-2"/>
        </c:manualLayout>
      </c:layou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100" b="0" i="0" u="none" strike="noStrike" baseline="0">
          <a:solidFill>
            <a:srgbClr val="000000"/>
          </a:solidFill>
          <a:latin typeface="Arial"/>
          <a:ea typeface="Arial"/>
          <a:cs typeface="Aria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8280098280098566E-2"/>
          <c:y val="6.8535825545171333E-2"/>
          <c:w val="0.89066339066339062"/>
          <c:h val="0.80685358255451911"/>
        </c:manualLayout>
      </c:layout>
      <c:barChart>
        <c:barDir val="col"/>
        <c:grouping val="clustered"/>
        <c:ser>
          <c:idx val="0"/>
          <c:order val="0"/>
          <c:spPr>
            <a:solidFill>
              <a:srgbClr val="9999FF"/>
            </a:solidFill>
            <a:ln w="14331">
              <a:solidFill>
                <a:srgbClr val="000000"/>
              </a:solidFill>
              <a:prstDash val="solid"/>
            </a:ln>
          </c:spPr>
          <c:dLbls>
            <c:spPr>
              <a:noFill/>
              <a:ln w="28662">
                <a:noFill/>
              </a:ln>
            </c:spPr>
            <c:txPr>
              <a:bodyPr/>
              <a:lstStyle/>
              <a:p>
                <a:pPr>
                  <a:defRPr sz="1072" b="0" i="0" u="none" strike="noStrike" baseline="0">
                    <a:solidFill>
                      <a:srgbClr val="000000"/>
                    </a:solidFill>
                    <a:latin typeface="Arial"/>
                    <a:ea typeface="Arial"/>
                    <a:cs typeface="Arial"/>
                  </a:defRPr>
                </a:pPr>
                <a:endParaRPr lang="en-US"/>
              </a:p>
            </c:txPr>
            <c:showVal val="1"/>
          </c:dLbls>
          <c:cat>
            <c:strRef>
              <c:f>'FY11 OT Facilities'!$B$63:$B$68</c:f>
              <c:strCache>
                <c:ptCount val="6"/>
                <c:pt idx="0">
                  <c:v>FY07 Actuals</c:v>
                </c:pt>
                <c:pt idx="1">
                  <c:v>FY08 Actuals</c:v>
                </c:pt>
                <c:pt idx="2">
                  <c:v>FY07 Actuals</c:v>
                </c:pt>
                <c:pt idx="3">
                  <c:v>FY09 Actuals</c:v>
                </c:pt>
                <c:pt idx="4">
                  <c:v>FY10 Actuals</c:v>
                </c:pt>
                <c:pt idx="5">
                  <c:v>FY11 Actuals</c:v>
                </c:pt>
              </c:strCache>
            </c:strRef>
          </c:cat>
          <c:val>
            <c:numRef>
              <c:f>'FY11 OT Facilities'!$C$63:$C$68</c:f>
              <c:numCache>
                <c:formatCode>General</c:formatCode>
                <c:ptCount val="6"/>
              </c:numCache>
            </c:numRef>
          </c:val>
        </c:ser>
        <c:ser>
          <c:idx val="1"/>
          <c:order val="1"/>
          <c:spPr>
            <a:solidFill>
              <a:srgbClr val="61B6CD"/>
            </a:solidFill>
            <a:ln w="3175">
              <a:solidFill>
                <a:srgbClr val="000000"/>
              </a:solidFill>
              <a:prstDash val="solid"/>
            </a:ln>
          </c:spPr>
          <c:dLbls>
            <c:dLbl>
              <c:idx val="4"/>
              <c:tx>
                <c:rich>
                  <a:bodyPr/>
                  <a:lstStyle/>
                  <a:p>
                    <a:r>
                      <a:rPr lang="en-US"/>
                      <a:t> </a:t>
                    </a:r>
                    <a:r>
                      <a:rPr lang="en-US" smtClean="0"/>
                      <a:t>* $</a:t>
                    </a:r>
                    <a:r>
                      <a:rPr lang="en-US"/>
                      <a:t>6,602,972 </a:t>
                    </a:r>
                  </a:p>
                </c:rich>
              </c:tx>
              <c:showVal val="1"/>
            </c:dLbl>
            <c:dLbl>
              <c:idx val="5"/>
              <c:tx>
                <c:rich>
                  <a:bodyPr/>
                  <a:lstStyle/>
                  <a:p>
                    <a:r>
                      <a:rPr lang="en-US"/>
                      <a:t> </a:t>
                    </a:r>
                    <a:r>
                      <a:rPr lang="en-US" smtClean="0"/>
                      <a:t>* $</a:t>
                    </a:r>
                    <a:r>
                      <a:rPr lang="en-US"/>
                      <a:t>8,353,369 </a:t>
                    </a:r>
                  </a:p>
                </c:rich>
              </c:tx>
              <c:showVal val="1"/>
            </c:dLbl>
            <c:spPr>
              <a:noFill/>
              <a:ln w="28662">
                <a:noFill/>
              </a:ln>
            </c:spPr>
            <c:txPr>
              <a:bodyPr/>
              <a:lstStyle/>
              <a:p>
                <a:pPr>
                  <a:defRPr sz="1400" b="0" i="0" u="none" strike="noStrike" baseline="0">
                    <a:solidFill>
                      <a:srgbClr val="000000"/>
                    </a:solidFill>
                    <a:latin typeface="Arial"/>
                    <a:ea typeface="Arial"/>
                    <a:cs typeface="Arial"/>
                  </a:defRPr>
                </a:pPr>
                <a:endParaRPr lang="en-US"/>
              </a:p>
            </c:txPr>
            <c:showVal val="1"/>
          </c:dLbls>
          <c:cat>
            <c:strRef>
              <c:f>'FY11 OT Facilities'!$B$63:$B$68</c:f>
              <c:strCache>
                <c:ptCount val="6"/>
                <c:pt idx="0">
                  <c:v>FY07 Actuals</c:v>
                </c:pt>
                <c:pt idx="1">
                  <c:v>FY08 Actuals</c:v>
                </c:pt>
                <c:pt idx="2">
                  <c:v>FY07 Actuals</c:v>
                </c:pt>
                <c:pt idx="3">
                  <c:v>FY09 Actuals</c:v>
                </c:pt>
                <c:pt idx="4">
                  <c:v>FY10 Actuals</c:v>
                </c:pt>
                <c:pt idx="5">
                  <c:v>FY11 Actuals</c:v>
                </c:pt>
              </c:strCache>
            </c:strRef>
          </c:cat>
          <c:val>
            <c:numRef>
              <c:f>'FY11 OT Facilities'!$L$63:$L$68</c:f>
              <c:numCache>
                <c:formatCode>_("$"* #,##0_);_("$"* \(#,##0\);_("$"* "-"??_);_(@_)</c:formatCode>
                <c:ptCount val="6"/>
                <c:pt idx="0">
                  <c:v>6941137.2800000003</c:v>
                </c:pt>
                <c:pt idx="1">
                  <c:v>7409037.6499999994</c:v>
                </c:pt>
                <c:pt idx="2">
                  <c:v>6941137.2800000003</c:v>
                </c:pt>
                <c:pt idx="3">
                  <c:v>7232635</c:v>
                </c:pt>
                <c:pt idx="4">
                  <c:v>6602972.0100000007</c:v>
                </c:pt>
                <c:pt idx="5">
                  <c:v>8353369.1780000003</c:v>
                </c:pt>
              </c:numCache>
            </c:numRef>
          </c:val>
        </c:ser>
        <c:dLbls>
          <c:showVal val="1"/>
        </c:dLbls>
        <c:axId val="114604288"/>
        <c:axId val="113516544"/>
      </c:barChart>
      <c:catAx>
        <c:axId val="114604288"/>
        <c:scaling>
          <c:orientation val="minMax"/>
        </c:scaling>
        <c:axPos val="b"/>
        <c:numFmt formatCode="General" sourceLinked="1"/>
        <c:tickLblPos val="nextTo"/>
        <c:spPr>
          <a:ln w="3583">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13516544"/>
        <c:crosses val="autoZero"/>
        <c:auto val="1"/>
        <c:lblAlgn val="ctr"/>
        <c:lblOffset val="100"/>
        <c:tickLblSkip val="1"/>
        <c:tickMarkSkip val="1"/>
      </c:catAx>
      <c:valAx>
        <c:axId val="113516544"/>
        <c:scaling>
          <c:orientation val="minMax"/>
          <c:max val="9000000"/>
          <c:min val="0"/>
        </c:scaling>
        <c:axPos val="l"/>
        <c:numFmt formatCode="#,##0" sourceLinked="0"/>
        <c:tickLblPos val="nextTo"/>
        <c:spPr>
          <a:ln w="3583">
            <a:solidFill>
              <a:srgbClr val="000000"/>
            </a:solidFill>
            <a:prstDash val="solid"/>
          </a:ln>
        </c:spPr>
        <c:txPr>
          <a:bodyPr rot="0" vert="horz"/>
          <a:lstStyle/>
          <a:p>
            <a:pPr>
              <a:defRPr sz="1072" b="0" i="0" u="none" strike="noStrike" baseline="0">
                <a:solidFill>
                  <a:srgbClr val="000000"/>
                </a:solidFill>
                <a:latin typeface="Arial"/>
                <a:ea typeface="Arial"/>
                <a:cs typeface="Arial"/>
              </a:defRPr>
            </a:pPr>
            <a:endParaRPr lang="en-US"/>
          </a:p>
        </c:txPr>
        <c:crossAx val="114604288"/>
        <c:crosses val="autoZero"/>
        <c:crossBetween val="between"/>
        <c:majorUnit val="1000000"/>
        <c:minorUnit val="200000"/>
      </c:valAx>
      <c:spPr>
        <a:noFill/>
        <a:ln w="28662">
          <a:noFill/>
        </a:ln>
      </c:spPr>
    </c:plotArea>
    <c:plotVisOnly val="1"/>
    <c:dispBlanksAs val="gap"/>
  </c:chart>
  <c:spPr>
    <a:noFill/>
    <a:ln>
      <a:noFill/>
    </a:ln>
  </c:spPr>
  <c:txPr>
    <a:bodyPr/>
    <a:lstStyle/>
    <a:p>
      <a:pPr>
        <a:defRPr sz="1072"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500490677134452"/>
          <c:y val="5.8673469387755056E-2"/>
          <c:w val="0.88616290480863302"/>
          <c:h val="0.75255102040816524"/>
        </c:manualLayout>
      </c:layout>
      <c:lineChart>
        <c:grouping val="standard"/>
        <c:ser>
          <c:idx val="0"/>
          <c:order val="0"/>
          <c:tx>
            <c:strRef>
              <c:f>'FY11 OT Facilities'!$B$63:$C$63</c:f>
              <c:strCache>
                <c:ptCount val="1"/>
                <c:pt idx="0">
                  <c:v>FY09 Actuals</c:v>
                </c:pt>
              </c:strCache>
            </c:strRef>
          </c:tx>
          <c:spPr>
            <a:ln w="12700">
              <a:solidFill>
                <a:srgbClr val="800080"/>
              </a:solidFill>
              <a:prstDash val="solid"/>
            </a:ln>
          </c:spPr>
          <c:marker>
            <c:symbol val="diamond"/>
            <c:size val="7"/>
            <c:spPr>
              <a:solidFill>
                <a:srgbClr val="660066"/>
              </a:solidFill>
              <a:ln>
                <a:solidFill>
                  <a:srgbClr val="660066"/>
                </a:solidFill>
                <a:prstDash val="solid"/>
              </a:ln>
            </c:spPr>
          </c:marker>
          <c:cat>
            <c:strRef>
              <c:f>'FY11 OT Facilities'!$D$62:$K$62</c:f>
              <c:strCache>
                <c:ptCount val="8"/>
                <c:pt idx="0">
                  <c:v>OFM</c:v>
                </c:pt>
                <c:pt idx="1">
                  <c:v>TL</c:v>
                </c:pt>
                <c:pt idx="2">
                  <c:v>NMBHI</c:v>
                </c:pt>
                <c:pt idx="3">
                  <c:v>NMRC</c:v>
                </c:pt>
                <c:pt idx="4">
                  <c:v>SATC</c:v>
                </c:pt>
                <c:pt idx="5">
                  <c:v>NMSVH</c:v>
                </c:pt>
                <c:pt idx="6">
                  <c:v>FBMC</c:v>
                </c:pt>
                <c:pt idx="7">
                  <c:v>LLCP</c:v>
                </c:pt>
              </c:strCache>
            </c:strRef>
          </c:cat>
          <c:val>
            <c:numRef>
              <c:f>'FY11 OT Facilities'!$D$63:$K$63</c:f>
              <c:numCache>
                <c:formatCode>_("$"* #,##0_);_("$"* \(#,##0\);_("$"* "-"??_);_(@_)</c:formatCode>
                <c:ptCount val="8"/>
                <c:pt idx="0">
                  <c:v>7961</c:v>
                </c:pt>
                <c:pt idx="1">
                  <c:v>193072</c:v>
                </c:pt>
                <c:pt idx="2">
                  <c:v>1868696</c:v>
                </c:pt>
                <c:pt idx="3">
                  <c:v>173691</c:v>
                </c:pt>
                <c:pt idx="4">
                  <c:v>243332</c:v>
                </c:pt>
                <c:pt idx="5">
                  <c:v>774367</c:v>
                </c:pt>
                <c:pt idx="6">
                  <c:v>1492319</c:v>
                </c:pt>
                <c:pt idx="7">
                  <c:v>2479197</c:v>
                </c:pt>
              </c:numCache>
            </c:numRef>
          </c:val>
        </c:ser>
        <c:ser>
          <c:idx val="1"/>
          <c:order val="1"/>
          <c:tx>
            <c:strRef>
              <c:f>'FY11 OT Facilities'!$B$64:$C$64</c:f>
              <c:strCache>
                <c:ptCount val="1"/>
                <c:pt idx="0">
                  <c:v>FY10 Actuals</c:v>
                </c:pt>
              </c:strCache>
            </c:strRef>
          </c:tx>
          <c:spPr>
            <a:ln w="12700">
              <a:solidFill>
                <a:srgbClr val="003366"/>
              </a:solidFill>
              <a:prstDash val="solid"/>
            </a:ln>
          </c:spPr>
          <c:marker>
            <c:symbol val="square"/>
            <c:size val="7"/>
            <c:spPr>
              <a:solidFill>
                <a:srgbClr val="003366"/>
              </a:solidFill>
              <a:ln>
                <a:solidFill>
                  <a:srgbClr val="003366"/>
                </a:solidFill>
                <a:prstDash val="solid"/>
              </a:ln>
            </c:spPr>
          </c:marker>
          <c:cat>
            <c:strRef>
              <c:f>'FY11 OT Facilities'!$D$62:$K$62</c:f>
              <c:strCache>
                <c:ptCount val="8"/>
                <c:pt idx="0">
                  <c:v>OFM</c:v>
                </c:pt>
                <c:pt idx="1">
                  <c:v>TL</c:v>
                </c:pt>
                <c:pt idx="2">
                  <c:v>NMBHI</c:v>
                </c:pt>
                <c:pt idx="3">
                  <c:v>NMRC</c:v>
                </c:pt>
                <c:pt idx="4">
                  <c:v>SATC</c:v>
                </c:pt>
                <c:pt idx="5">
                  <c:v>NMSVH</c:v>
                </c:pt>
                <c:pt idx="6">
                  <c:v>FBMC</c:v>
                </c:pt>
                <c:pt idx="7">
                  <c:v>LLCP</c:v>
                </c:pt>
              </c:strCache>
            </c:strRef>
          </c:cat>
          <c:val>
            <c:numRef>
              <c:f>'FY11 OT Facilities'!$D$64:$K$64</c:f>
              <c:numCache>
                <c:formatCode>_("$"* #,##0_);_("$"* \(#,##0\);_("$"* "-"??_);_(@_)</c:formatCode>
                <c:ptCount val="8"/>
                <c:pt idx="0">
                  <c:v>3918.73</c:v>
                </c:pt>
                <c:pt idx="1">
                  <c:v>256478.61000000004</c:v>
                </c:pt>
                <c:pt idx="2">
                  <c:v>1827686.9</c:v>
                </c:pt>
                <c:pt idx="3">
                  <c:v>141980.63</c:v>
                </c:pt>
                <c:pt idx="4">
                  <c:v>226630.01</c:v>
                </c:pt>
                <c:pt idx="5">
                  <c:v>705865.54</c:v>
                </c:pt>
                <c:pt idx="6">
                  <c:v>1494757.12</c:v>
                </c:pt>
                <c:pt idx="7">
                  <c:v>1945654.47</c:v>
                </c:pt>
              </c:numCache>
            </c:numRef>
          </c:val>
        </c:ser>
        <c:ser>
          <c:idx val="2"/>
          <c:order val="2"/>
          <c:tx>
            <c:strRef>
              <c:f>'FY11 OT Facilities'!$B$65:$C$65</c:f>
              <c:strCache>
                <c:ptCount val="1"/>
                <c:pt idx="0">
                  <c:v>FY11 Actuals</c:v>
                </c:pt>
              </c:strCache>
            </c:strRef>
          </c:tx>
          <c:spPr>
            <a:ln w="12700">
              <a:solidFill>
                <a:srgbClr val="61B6CD"/>
              </a:solidFill>
              <a:prstDash val="solid"/>
            </a:ln>
          </c:spPr>
          <c:marker>
            <c:symbol val="triangle"/>
            <c:size val="7"/>
            <c:spPr>
              <a:solidFill>
                <a:srgbClr val="61B6CD"/>
              </a:solidFill>
              <a:ln>
                <a:solidFill>
                  <a:srgbClr val="61B6CD"/>
                </a:solidFill>
                <a:prstDash val="solid"/>
              </a:ln>
            </c:spPr>
          </c:marker>
          <c:cat>
            <c:strRef>
              <c:f>'FY11 OT Facilities'!$D$62:$K$62</c:f>
              <c:strCache>
                <c:ptCount val="8"/>
                <c:pt idx="0">
                  <c:v>OFM</c:v>
                </c:pt>
                <c:pt idx="1">
                  <c:v>TL</c:v>
                </c:pt>
                <c:pt idx="2">
                  <c:v>NMBHI</c:v>
                </c:pt>
                <c:pt idx="3">
                  <c:v>NMRC</c:v>
                </c:pt>
                <c:pt idx="4">
                  <c:v>SATC</c:v>
                </c:pt>
                <c:pt idx="5">
                  <c:v>NMSVH</c:v>
                </c:pt>
                <c:pt idx="6">
                  <c:v>FBMC</c:v>
                </c:pt>
                <c:pt idx="7">
                  <c:v>LLCP</c:v>
                </c:pt>
              </c:strCache>
            </c:strRef>
          </c:cat>
          <c:val>
            <c:numRef>
              <c:f>'FY11 OT Facilities'!$D$65:$K$65</c:f>
              <c:numCache>
                <c:formatCode>_("$"* #,##0_);_("$"* \(#,##0\);_("$"* "-"??_);_(@_)</c:formatCode>
                <c:ptCount val="8"/>
                <c:pt idx="0">
                  <c:v>10108.81</c:v>
                </c:pt>
                <c:pt idx="1">
                  <c:v>337787.71200000012</c:v>
                </c:pt>
                <c:pt idx="2">
                  <c:v>2899940.34</c:v>
                </c:pt>
                <c:pt idx="3">
                  <c:v>264631.85799999989</c:v>
                </c:pt>
                <c:pt idx="4">
                  <c:v>284091.71799999999</c:v>
                </c:pt>
                <c:pt idx="5">
                  <c:v>914271.4520000004</c:v>
                </c:pt>
                <c:pt idx="6">
                  <c:v>1769305.2</c:v>
                </c:pt>
                <c:pt idx="7">
                  <c:v>1873232.088</c:v>
                </c:pt>
              </c:numCache>
            </c:numRef>
          </c:val>
        </c:ser>
        <c:marker val="1"/>
        <c:axId val="114712960"/>
        <c:axId val="114714880"/>
      </c:lineChart>
      <c:catAx>
        <c:axId val="114712960"/>
        <c:scaling>
          <c:orientation val="minMax"/>
        </c:scaling>
        <c:axPos val="b"/>
        <c:majorGridlines>
          <c:spPr>
            <a:ln>
              <a:prstDash val="sysDot"/>
            </a:ln>
          </c:spPr>
        </c:majorGridlines>
        <c:numFmt formatCode="General" sourceLinked="1"/>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114714880"/>
        <c:crosses val="autoZero"/>
        <c:auto val="1"/>
        <c:lblAlgn val="ctr"/>
        <c:lblOffset val="100"/>
        <c:tickLblSkip val="1"/>
        <c:tickMarkSkip val="1"/>
      </c:catAx>
      <c:valAx>
        <c:axId val="114714880"/>
        <c:scaling>
          <c:orientation val="minMax"/>
        </c:scaling>
        <c:axPos val="l"/>
        <c:majorGridlines>
          <c:spPr>
            <a:ln w="3175">
              <a:solidFill>
                <a:srgbClr val="C0C0C0"/>
              </a:solidFill>
              <a:prstDash val="sysDash"/>
            </a:ln>
          </c:spPr>
        </c:majorGridlines>
        <c:numFmt formatCode="_(&quot;$&quot;* #,##0_);_(&quot;$&quot;* \(#,##0\);_(&quot;$&quot;* &quot;-&quot;??_);_(@_)" sourceLinked="1"/>
        <c:tickLblPos val="nextTo"/>
        <c:spPr>
          <a:ln w="3175">
            <a:solidFill>
              <a:srgbClr val="000000"/>
            </a:solidFill>
            <a:prstDash val="solid"/>
          </a:ln>
        </c:spPr>
        <c:txPr>
          <a:bodyPr rot="0" vert="horz"/>
          <a:lstStyle/>
          <a:p>
            <a:pPr>
              <a:defRPr sz="1150" b="0" i="0" u="none" strike="noStrike" baseline="0">
                <a:solidFill>
                  <a:srgbClr val="000000"/>
                </a:solidFill>
                <a:latin typeface="Arial"/>
                <a:ea typeface="Arial"/>
                <a:cs typeface="Arial"/>
              </a:defRPr>
            </a:pPr>
            <a:endParaRPr lang="en-US"/>
          </a:p>
        </c:txPr>
        <c:crossAx val="114712960"/>
        <c:crosses val="autoZero"/>
        <c:crossBetween val="between"/>
      </c:valAx>
      <c:spPr>
        <a:noFill/>
        <a:ln w="25400">
          <a:noFill/>
        </a:ln>
      </c:spPr>
    </c:plotArea>
    <c:legend>
      <c:legendPos val="b"/>
      <c:layout>
        <c:manualLayout>
          <c:xMode val="edge"/>
          <c:yMode val="edge"/>
          <c:x val="0.12212733947688467"/>
          <c:y val="0.90855322124035609"/>
          <c:w val="0.82268844137900665"/>
          <c:h val="8.3793739756329644E-2"/>
        </c:manualLayout>
      </c:layout>
      <c:spPr>
        <a:solidFill>
          <a:srgbClr val="FFFFFF"/>
        </a:solidFill>
        <a:ln w="3175">
          <a:solidFill>
            <a:srgbClr val="000000"/>
          </a:solidFill>
          <a:prstDash val="solid"/>
        </a:ln>
      </c:spPr>
      <c:txPr>
        <a:bodyPr/>
        <a:lstStyle/>
        <a:p>
          <a:pPr>
            <a:defRPr sz="1055"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15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7291666666666664E-2"/>
          <c:y val="6.7278287461773695E-2"/>
          <c:w val="0.9309895833333337"/>
          <c:h val="0.71253822629969465"/>
        </c:manualLayout>
      </c:layout>
      <c:barChart>
        <c:barDir val="col"/>
        <c:grouping val="clustered"/>
        <c:ser>
          <c:idx val="0"/>
          <c:order val="0"/>
          <c:spPr>
            <a:solidFill>
              <a:srgbClr val="61B6CD"/>
            </a:solidFill>
            <a:ln w="3175">
              <a:solidFill>
                <a:srgbClr val="000000"/>
              </a:solidFill>
              <a:prstDash val="solid"/>
            </a:ln>
          </c:spPr>
          <c:dLbls>
            <c:spPr>
              <a:noFill/>
              <a:ln w="29254">
                <a:noFill/>
              </a:ln>
            </c:spPr>
            <c:txPr>
              <a:bodyPr/>
              <a:lstStyle/>
              <a:p>
                <a:pPr>
                  <a:defRPr sz="1200" b="0" i="0" u="none" strike="noStrike" baseline="0">
                    <a:solidFill>
                      <a:srgbClr val="000000"/>
                    </a:solidFill>
                    <a:latin typeface="Arial"/>
                    <a:ea typeface="Arial"/>
                    <a:cs typeface="Arial"/>
                  </a:defRPr>
                </a:pPr>
                <a:endParaRPr lang="en-US"/>
              </a:p>
            </c:txPr>
            <c:showVal val="1"/>
          </c:dLbls>
          <c:cat>
            <c:strRef>
              <c:f>Sheet1!$A$4:$A$10</c:f>
              <c:strCache>
                <c:ptCount val="7"/>
                <c:pt idx="0">
                  <c:v>FBMC</c:v>
                </c:pt>
                <c:pt idx="1">
                  <c:v>LLCP</c:v>
                </c:pt>
                <c:pt idx="2">
                  <c:v>NMBHI</c:v>
                </c:pt>
                <c:pt idx="3">
                  <c:v>NMRC</c:v>
                </c:pt>
                <c:pt idx="4">
                  <c:v>NMVH</c:v>
                </c:pt>
                <c:pt idx="5">
                  <c:v>SATC</c:v>
                </c:pt>
                <c:pt idx="6">
                  <c:v>TL</c:v>
                </c:pt>
              </c:strCache>
            </c:strRef>
          </c:cat>
          <c:val>
            <c:numRef>
              <c:f>Sheet1!$E$4:$E$10</c:f>
              <c:numCache>
                <c:formatCode>General</c:formatCode>
                <c:ptCount val="7"/>
                <c:pt idx="0">
                  <c:v>161</c:v>
                </c:pt>
                <c:pt idx="1">
                  <c:v>108</c:v>
                </c:pt>
                <c:pt idx="2">
                  <c:v>367</c:v>
                </c:pt>
                <c:pt idx="3">
                  <c:v>92</c:v>
                </c:pt>
                <c:pt idx="4">
                  <c:v>120</c:v>
                </c:pt>
                <c:pt idx="5">
                  <c:v>85</c:v>
                </c:pt>
                <c:pt idx="6">
                  <c:v>57</c:v>
                </c:pt>
              </c:numCache>
            </c:numRef>
          </c:val>
        </c:ser>
        <c:dLbls>
          <c:showVal val="1"/>
        </c:dLbls>
        <c:axId val="115837568"/>
        <c:axId val="115847552"/>
      </c:barChart>
      <c:catAx>
        <c:axId val="115837568"/>
        <c:scaling>
          <c:orientation val="minMax"/>
        </c:scaling>
        <c:axPos val="b"/>
        <c:numFmt formatCode="General" sourceLinked="1"/>
        <c:tickLblPos val="nextTo"/>
        <c:spPr>
          <a:ln w="3657">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15847552"/>
        <c:crosses val="autoZero"/>
        <c:auto val="1"/>
        <c:lblAlgn val="ctr"/>
        <c:lblOffset val="100"/>
        <c:tickLblSkip val="1"/>
        <c:tickMarkSkip val="1"/>
      </c:catAx>
      <c:valAx>
        <c:axId val="115847552"/>
        <c:scaling>
          <c:orientation val="minMax"/>
        </c:scaling>
        <c:axPos val="l"/>
        <c:numFmt formatCode="General" sourceLinked="1"/>
        <c:tickLblPos val="nextTo"/>
        <c:spPr>
          <a:ln w="3657">
            <a:solidFill>
              <a:srgbClr val="000000"/>
            </a:solidFill>
            <a:prstDash val="solid"/>
          </a:ln>
        </c:spPr>
        <c:txPr>
          <a:bodyPr rot="0" vert="horz"/>
          <a:lstStyle/>
          <a:p>
            <a:pPr>
              <a:defRPr sz="1152" b="0" i="0" u="none" strike="noStrike" baseline="0">
                <a:solidFill>
                  <a:srgbClr val="000000"/>
                </a:solidFill>
                <a:latin typeface="Arial"/>
                <a:ea typeface="Arial"/>
                <a:cs typeface="Arial"/>
              </a:defRPr>
            </a:pPr>
            <a:endParaRPr lang="en-US"/>
          </a:p>
        </c:txPr>
        <c:crossAx val="115837568"/>
        <c:crosses val="autoZero"/>
        <c:crossBetween val="between"/>
      </c:valAx>
      <c:spPr>
        <a:noFill/>
        <a:ln w="29254">
          <a:noFill/>
        </a:ln>
      </c:spPr>
    </c:plotArea>
    <c:plotVisOnly val="1"/>
    <c:dispBlanksAs val="gap"/>
  </c:chart>
  <c:spPr>
    <a:noFill/>
    <a:ln>
      <a:noFill/>
    </a:ln>
  </c:spPr>
  <c:txPr>
    <a:bodyPr/>
    <a:lstStyle/>
    <a:p>
      <a:pPr>
        <a:defRPr sz="1152" b="0" i="0" u="none" strike="noStrike" baseline="0">
          <a:solidFill>
            <a:srgbClr val="000000"/>
          </a:solidFill>
          <a:latin typeface="Arial"/>
          <a:ea typeface="Arial"/>
          <a:cs typeface="Arial"/>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8239895697522746E-2"/>
          <c:y val="6.7484662576687116E-2"/>
          <c:w val="0.94002607561929663"/>
          <c:h val="0.70552147239263863"/>
        </c:manualLayout>
      </c:layout>
      <c:barChart>
        <c:barDir val="col"/>
        <c:grouping val="clustered"/>
        <c:ser>
          <c:idx val="0"/>
          <c:order val="0"/>
          <c:tx>
            <c:strRef>
              <c:f>Sheet1!$B$3</c:f>
              <c:strCache>
                <c:ptCount val="1"/>
                <c:pt idx="0">
                  <c:v>FY09</c:v>
                </c:pt>
              </c:strCache>
            </c:strRef>
          </c:tx>
          <c:spPr>
            <a:solidFill>
              <a:srgbClr val="FFFFCC"/>
            </a:solidFill>
            <a:ln w="3175">
              <a:solidFill>
                <a:srgbClr val="000000"/>
              </a:solidFill>
              <a:prstDash val="solid"/>
            </a:ln>
          </c:spPr>
          <c:dLbls>
            <c:spPr>
              <a:noFill/>
              <a:ln w="29468">
                <a:noFill/>
              </a:ln>
            </c:spPr>
            <c:txPr>
              <a:bodyPr/>
              <a:lstStyle/>
              <a:p>
                <a:pPr>
                  <a:defRPr sz="1200" b="0" i="0" u="none" strike="noStrike" baseline="0">
                    <a:solidFill>
                      <a:srgbClr val="000000"/>
                    </a:solidFill>
                    <a:latin typeface="Arial"/>
                    <a:ea typeface="Arial"/>
                    <a:cs typeface="Arial"/>
                  </a:defRPr>
                </a:pPr>
                <a:endParaRPr lang="en-US"/>
              </a:p>
            </c:txPr>
            <c:showVal val="1"/>
          </c:dLbls>
          <c:cat>
            <c:strRef>
              <c:f>Sheet1!$A$4:$A$10</c:f>
              <c:strCache>
                <c:ptCount val="7"/>
                <c:pt idx="0">
                  <c:v>FBMC</c:v>
                </c:pt>
                <c:pt idx="1">
                  <c:v>LLCP</c:v>
                </c:pt>
                <c:pt idx="2">
                  <c:v>NMBHI</c:v>
                </c:pt>
                <c:pt idx="3">
                  <c:v>NMRC</c:v>
                </c:pt>
                <c:pt idx="4">
                  <c:v>NMVH</c:v>
                </c:pt>
                <c:pt idx="5">
                  <c:v>SATC</c:v>
                </c:pt>
                <c:pt idx="6">
                  <c:v>TL</c:v>
                </c:pt>
              </c:strCache>
            </c:strRef>
          </c:cat>
          <c:val>
            <c:numRef>
              <c:f>Sheet1!$B$4:$B$10</c:f>
              <c:numCache>
                <c:formatCode>General</c:formatCode>
                <c:ptCount val="7"/>
                <c:pt idx="0">
                  <c:v>19</c:v>
                </c:pt>
                <c:pt idx="1">
                  <c:v>41</c:v>
                </c:pt>
                <c:pt idx="2">
                  <c:v>32</c:v>
                </c:pt>
                <c:pt idx="3">
                  <c:v>46</c:v>
                </c:pt>
                <c:pt idx="4">
                  <c:v>50</c:v>
                </c:pt>
                <c:pt idx="5">
                  <c:v>12</c:v>
                </c:pt>
                <c:pt idx="6">
                  <c:v>7</c:v>
                </c:pt>
              </c:numCache>
            </c:numRef>
          </c:val>
        </c:ser>
        <c:ser>
          <c:idx val="1"/>
          <c:order val="1"/>
          <c:tx>
            <c:strRef>
              <c:f>Sheet1!$C$3</c:f>
              <c:strCache>
                <c:ptCount val="1"/>
                <c:pt idx="0">
                  <c:v>FY10</c:v>
                </c:pt>
              </c:strCache>
            </c:strRef>
          </c:tx>
          <c:spPr>
            <a:solidFill>
              <a:srgbClr val="003366"/>
            </a:solidFill>
            <a:ln w="3175">
              <a:solidFill>
                <a:srgbClr val="000000"/>
              </a:solidFill>
              <a:prstDash val="solid"/>
            </a:ln>
          </c:spPr>
          <c:dLbls>
            <c:spPr>
              <a:noFill/>
              <a:ln w="29468">
                <a:noFill/>
              </a:ln>
            </c:spPr>
            <c:txPr>
              <a:bodyPr/>
              <a:lstStyle/>
              <a:p>
                <a:pPr>
                  <a:defRPr sz="1200" b="0" i="0" u="none" strike="noStrike" baseline="0">
                    <a:solidFill>
                      <a:srgbClr val="000000"/>
                    </a:solidFill>
                    <a:latin typeface="Arial"/>
                    <a:ea typeface="Arial"/>
                    <a:cs typeface="Arial"/>
                  </a:defRPr>
                </a:pPr>
                <a:endParaRPr lang="en-US"/>
              </a:p>
            </c:txPr>
            <c:showVal val="1"/>
          </c:dLbls>
          <c:cat>
            <c:strRef>
              <c:f>Sheet1!$A$4:$A$10</c:f>
              <c:strCache>
                <c:ptCount val="7"/>
                <c:pt idx="0">
                  <c:v>FBMC</c:v>
                </c:pt>
                <c:pt idx="1">
                  <c:v>LLCP</c:v>
                </c:pt>
                <c:pt idx="2">
                  <c:v>NMBHI</c:v>
                </c:pt>
                <c:pt idx="3">
                  <c:v>NMRC</c:v>
                </c:pt>
                <c:pt idx="4">
                  <c:v>NMVH</c:v>
                </c:pt>
                <c:pt idx="5">
                  <c:v>SATC</c:v>
                </c:pt>
                <c:pt idx="6">
                  <c:v>TL</c:v>
                </c:pt>
              </c:strCache>
            </c:strRef>
          </c:cat>
          <c:val>
            <c:numRef>
              <c:f>Sheet1!$C$4:$C$10</c:f>
              <c:numCache>
                <c:formatCode>General</c:formatCode>
                <c:ptCount val="7"/>
                <c:pt idx="0">
                  <c:v>25</c:v>
                </c:pt>
                <c:pt idx="1">
                  <c:v>0</c:v>
                </c:pt>
                <c:pt idx="2">
                  <c:v>68</c:v>
                </c:pt>
                <c:pt idx="3">
                  <c:v>0</c:v>
                </c:pt>
                <c:pt idx="4">
                  <c:v>0</c:v>
                </c:pt>
                <c:pt idx="5">
                  <c:v>10</c:v>
                </c:pt>
                <c:pt idx="6">
                  <c:v>0</c:v>
                </c:pt>
              </c:numCache>
            </c:numRef>
          </c:val>
        </c:ser>
        <c:ser>
          <c:idx val="2"/>
          <c:order val="2"/>
          <c:tx>
            <c:strRef>
              <c:f>Sheet1!$D$3</c:f>
              <c:strCache>
                <c:ptCount val="1"/>
                <c:pt idx="0">
                  <c:v>FY11</c:v>
                </c:pt>
              </c:strCache>
            </c:strRef>
          </c:tx>
          <c:spPr>
            <a:solidFill>
              <a:srgbClr val="61B6CD"/>
            </a:solidFill>
            <a:ln w="3175">
              <a:solidFill>
                <a:srgbClr val="000000"/>
              </a:solidFill>
              <a:prstDash val="solid"/>
            </a:ln>
          </c:spPr>
          <c:dLbls>
            <c:spPr>
              <a:noFill/>
              <a:ln w="29468">
                <a:noFill/>
              </a:ln>
            </c:spPr>
            <c:txPr>
              <a:bodyPr/>
              <a:lstStyle/>
              <a:p>
                <a:pPr>
                  <a:defRPr sz="1200" b="0" i="0" u="none" strike="noStrike" baseline="0">
                    <a:solidFill>
                      <a:srgbClr val="000000"/>
                    </a:solidFill>
                    <a:latin typeface="Arial"/>
                    <a:ea typeface="Arial"/>
                    <a:cs typeface="Arial"/>
                  </a:defRPr>
                </a:pPr>
                <a:endParaRPr lang="en-US"/>
              </a:p>
            </c:txPr>
            <c:showVal val="1"/>
          </c:dLbls>
          <c:cat>
            <c:strRef>
              <c:f>Sheet1!$A$4:$A$10</c:f>
              <c:strCache>
                <c:ptCount val="7"/>
                <c:pt idx="0">
                  <c:v>FBMC</c:v>
                </c:pt>
                <c:pt idx="1">
                  <c:v>LLCP</c:v>
                </c:pt>
                <c:pt idx="2">
                  <c:v>NMBHI</c:v>
                </c:pt>
                <c:pt idx="3">
                  <c:v>NMRC</c:v>
                </c:pt>
                <c:pt idx="4">
                  <c:v>NMVH</c:v>
                </c:pt>
                <c:pt idx="5">
                  <c:v>SATC</c:v>
                </c:pt>
                <c:pt idx="6">
                  <c:v>TL</c:v>
                </c:pt>
              </c:strCache>
            </c:strRef>
          </c:cat>
          <c:val>
            <c:numRef>
              <c:f>Sheet1!$D$4:$D$10</c:f>
              <c:numCache>
                <c:formatCode>General</c:formatCode>
                <c:ptCount val="7"/>
                <c:pt idx="0">
                  <c:v>15</c:v>
                </c:pt>
                <c:pt idx="1">
                  <c:v>30</c:v>
                </c:pt>
                <c:pt idx="2">
                  <c:v>77</c:v>
                </c:pt>
                <c:pt idx="3">
                  <c:v>5</c:v>
                </c:pt>
                <c:pt idx="4">
                  <c:v>6</c:v>
                </c:pt>
                <c:pt idx="5">
                  <c:v>3</c:v>
                </c:pt>
                <c:pt idx="6">
                  <c:v>0</c:v>
                </c:pt>
              </c:numCache>
            </c:numRef>
          </c:val>
        </c:ser>
        <c:dLbls>
          <c:showVal val="1"/>
        </c:dLbls>
        <c:axId val="117037312"/>
        <c:axId val="117043200"/>
      </c:barChart>
      <c:catAx>
        <c:axId val="117037312"/>
        <c:scaling>
          <c:orientation val="minMax"/>
        </c:scaling>
        <c:axPos val="b"/>
        <c:majorGridlines>
          <c:spPr>
            <a:ln>
              <a:prstDash val="sysDot"/>
            </a:ln>
          </c:spPr>
        </c:majorGridlines>
        <c:numFmt formatCode="General" sourceLinked="1"/>
        <c:tickLblPos val="nextTo"/>
        <c:spPr>
          <a:ln w="3684">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17043200"/>
        <c:crosses val="autoZero"/>
        <c:auto val="1"/>
        <c:lblAlgn val="ctr"/>
        <c:lblOffset val="100"/>
        <c:tickLblSkip val="1"/>
        <c:tickMarkSkip val="1"/>
      </c:catAx>
      <c:valAx>
        <c:axId val="117043200"/>
        <c:scaling>
          <c:orientation val="minMax"/>
        </c:scaling>
        <c:axPos val="l"/>
        <c:numFmt formatCode="General" sourceLinked="1"/>
        <c:tickLblPos val="nextTo"/>
        <c:spPr>
          <a:ln w="3684">
            <a:solidFill>
              <a:srgbClr val="000000"/>
            </a:solidFill>
            <a:prstDash val="solid"/>
          </a:ln>
        </c:spPr>
        <c:txPr>
          <a:bodyPr rot="0" vert="horz"/>
          <a:lstStyle/>
          <a:p>
            <a:pPr>
              <a:defRPr sz="1160" b="0" i="0" u="none" strike="noStrike" baseline="0">
                <a:solidFill>
                  <a:srgbClr val="000000"/>
                </a:solidFill>
                <a:latin typeface="Arial"/>
                <a:ea typeface="Arial"/>
                <a:cs typeface="Arial"/>
              </a:defRPr>
            </a:pPr>
            <a:endParaRPr lang="en-US"/>
          </a:p>
        </c:txPr>
        <c:crossAx val="117037312"/>
        <c:crosses val="autoZero"/>
        <c:crossBetween val="between"/>
      </c:valAx>
      <c:spPr>
        <a:noFill/>
        <a:ln w="29468">
          <a:noFill/>
        </a:ln>
      </c:spPr>
    </c:plotArea>
    <c:legend>
      <c:legendPos val="b"/>
      <c:layout>
        <c:manualLayout>
          <c:xMode val="edge"/>
          <c:yMode val="edge"/>
          <c:x val="0.27379400260756193"/>
          <c:y val="0.89877300613496935"/>
          <c:w val="0.44850065189048238"/>
          <c:h val="9.2024539877300623E-2"/>
        </c:manualLayout>
      </c:layout>
      <c:spPr>
        <a:solidFill>
          <a:srgbClr val="FFFFFF"/>
        </a:solidFill>
        <a:ln w="3684">
          <a:solidFill>
            <a:srgbClr val="000000"/>
          </a:solidFill>
          <a:prstDash val="solid"/>
        </a:ln>
      </c:spPr>
      <c:txPr>
        <a:bodyPr/>
        <a:lstStyle/>
        <a:p>
          <a:pPr>
            <a:defRPr sz="1491" b="0" i="0" u="none" strike="noStrike" baseline="0">
              <a:solidFill>
                <a:srgbClr val="000000"/>
              </a:solidFill>
              <a:latin typeface="Arial"/>
              <a:ea typeface="Arial"/>
              <a:cs typeface="Arial"/>
            </a:defRPr>
          </a:pPr>
          <a:endParaRPr lang="en-US"/>
        </a:p>
      </c:txPr>
    </c:legend>
    <c:plotVisOnly val="1"/>
    <c:dispBlanksAs val="gap"/>
  </c:chart>
  <c:spPr>
    <a:noFill/>
    <a:ln>
      <a:noFill/>
    </a:ln>
  </c:spPr>
  <c:txPr>
    <a:bodyPr/>
    <a:lstStyle/>
    <a:p>
      <a:pPr>
        <a:defRPr sz="1160" b="0"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rgbClr val="61B6CD"/>
            </a:solidFill>
            <a:ln w="3175">
              <a:solidFill>
                <a:schemeClr val="tx1"/>
              </a:solidFill>
            </a:ln>
          </c:spPr>
          <c:dLbls>
            <c:showVal val="1"/>
          </c:dLbls>
          <c:cat>
            <c:strRef>
              <c:f>Sheet2!$B$8:$B$14</c:f>
              <c:strCache>
                <c:ptCount val="7"/>
                <c:pt idx="0">
                  <c:v>FBMC</c:v>
                </c:pt>
                <c:pt idx="1">
                  <c:v>LLCP</c:v>
                </c:pt>
                <c:pt idx="2">
                  <c:v>NMBHI</c:v>
                </c:pt>
                <c:pt idx="3">
                  <c:v>NMRC</c:v>
                </c:pt>
                <c:pt idx="4">
                  <c:v>NMVH</c:v>
                </c:pt>
                <c:pt idx="5">
                  <c:v>SATC</c:v>
                </c:pt>
                <c:pt idx="6">
                  <c:v>TL</c:v>
                </c:pt>
              </c:strCache>
            </c:strRef>
          </c:cat>
          <c:val>
            <c:numRef>
              <c:f>Sheet2!$C$8:$C$14</c:f>
              <c:numCache>
                <c:formatCode>0%</c:formatCode>
                <c:ptCount val="7"/>
                <c:pt idx="0">
                  <c:v>0.37000000000000038</c:v>
                </c:pt>
                <c:pt idx="1">
                  <c:v>0.66000000000000159</c:v>
                </c:pt>
                <c:pt idx="2">
                  <c:v>0.48000000000000032</c:v>
                </c:pt>
                <c:pt idx="3">
                  <c:v>0.55000000000000004</c:v>
                </c:pt>
                <c:pt idx="4">
                  <c:v>0.47000000000000008</c:v>
                </c:pt>
                <c:pt idx="5">
                  <c:v>0.29000000000000031</c:v>
                </c:pt>
                <c:pt idx="6">
                  <c:v>0.12000000000000002</c:v>
                </c:pt>
              </c:numCache>
            </c:numRef>
          </c:val>
        </c:ser>
        <c:axId val="70144768"/>
        <c:axId val="70146304"/>
      </c:barChart>
      <c:catAx>
        <c:axId val="70144768"/>
        <c:scaling>
          <c:orientation val="minMax"/>
        </c:scaling>
        <c:axPos val="b"/>
        <c:tickLblPos val="nextTo"/>
        <c:crossAx val="70146304"/>
        <c:crosses val="autoZero"/>
        <c:auto val="1"/>
        <c:lblAlgn val="ctr"/>
        <c:lblOffset val="100"/>
      </c:catAx>
      <c:valAx>
        <c:axId val="70146304"/>
        <c:scaling>
          <c:orientation val="minMax"/>
        </c:scaling>
        <c:axPos val="l"/>
        <c:numFmt formatCode="0%" sourceLinked="1"/>
        <c:tickLblPos val="nextTo"/>
        <c:crossAx val="70144768"/>
        <c:crosses val="autoZero"/>
        <c:crossBetween val="between"/>
      </c:valAx>
    </c:plotArea>
    <c:plotVisOnly val="1"/>
  </c:chart>
  <c:spPr>
    <a:noFill/>
    <a:ln>
      <a:noFill/>
    </a:ln>
  </c:spPr>
  <c:txPr>
    <a:bodyPr/>
    <a:lstStyle/>
    <a:p>
      <a:pPr>
        <a:defRPr sz="1200">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A0B626E-5D15-48FB-AFCA-056FA1E07B21}" type="datetimeFigureOut">
              <a:rPr lang="en-US" smtClean="0"/>
              <a:pPr/>
              <a:t>7/15/2011</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4E0B47F0-13C3-4BA5-AE72-E8D86BE059F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36" tIns="46569" rIns="93136" bIns="46569"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36" tIns="46569" rIns="93136" bIns="46569" rtlCol="0"/>
          <a:lstStyle>
            <a:lvl1pPr algn="r">
              <a:defRPr sz="1200"/>
            </a:lvl1pPr>
          </a:lstStyle>
          <a:p>
            <a:fld id="{714F11D2-B637-4C86-80A2-995ACA23CA4A}" type="datetimeFigureOut">
              <a:rPr lang="en-US" smtClean="0"/>
              <a:pPr/>
              <a:t>7/15/2011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6" tIns="46569" rIns="93136" bIns="46569"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6" tIns="46569" rIns="93136" bIns="46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4820"/>
          </a:xfrm>
          <a:prstGeom prst="rect">
            <a:avLst/>
          </a:prstGeom>
        </p:spPr>
        <p:txBody>
          <a:bodyPr vert="horz" lIns="93136" tIns="46569" rIns="93136" bIns="4656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3136" tIns="46569" rIns="93136" bIns="46569" rtlCol="0" anchor="b"/>
          <a:lstStyle>
            <a:lvl1pPr algn="r">
              <a:defRPr sz="1200"/>
            </a:lvl1pPr>
          </a:lstStyle>
          <a:p>
            <a:fld id="{57BB99A1-3815-4550-9AFC-998BE481EB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fld id="{5B9A99B2-47F5-44CE-81DB-40DD601C0D89}"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TextEdit="1"/>
          </p:cNvSpPr>
          <p:nvPr>
            <p:ph type="sldImg"/>
          </p:nvPr>
        </p:nvSpPr>
        <p:spPr bwMode="auto">
          <a:noFill/>
          <a:ln>
            <a:solidFill>
              <a:srgbClr val="000000"/>
            </a:solidFill>
            <a:miter lim="800000"/>
            <a:headEnd/>
            <a:tailEnd/>
          </a:ln>
        </p:spPr>
      </p:sp>
      <p:sp>
        <p:nvSpPr>
          <p:cNvPr id="242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BB99A1-3815-4550-9AFC-998BE481EBF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0" y="0"/>
            <a:ext cx="9143999" cy="5135430"/>
          </a:xfrm>
          <a:prstGeom prst="rect">
            <a:avLst/>
          </a:prstGeom>
          <a:solidFill>
            <a:srgbClr val="61B6CD"/>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2C787-2A62-47F5-8C9A-6A4E50CD0EF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3666D8-2A3B-413A-8FE4-E00AFA3E20D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6CAC90-BFF6-4B8B-97A4-E127823224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61B6CD"/>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2C787-2A62-47F5-8C9A-6A4E50CD0EF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2C787-2A62-47F5-8C9A-6A4E50CD0E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2C787-2A62-47F5-8C9A-6A4E50CD0EF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B22C787-2A62-47F5-8C9A-6A4E50CD0E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61B6CD"/>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B22C787-2A62-47F5-8C9A-6A4E50CD0E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80" r:id="rId13"/>
  </p:sldLayoutIdLst>
  <p:hf hdr="0" ftr="0" dt="0"/>
  <p:txStyles>
    <p:titleStyle>
      <a:lvl1pPr algn="l" rtl="0" eaLnBrk="1" latinLnBrk="0" hangingPunct="1">
        <a:spcBef>
          <a:spcPct val="0"/>
        </a:spcBef>
        <a:buNone/>
        <a:defRPr kumimoji="0" sz="4500" b="1" kern="1200">
          <a:solidFill>
            <a:schemeClr val="accent2">
              <a:lumMod val="50000"/>
            </a:schemeClr>
          </a:solidFill>
          <a:effectLst/>
          <a:latin typeface="+mj-lt"/>
          <a:ea typeface="+mj-ea"/>
          <a:cs typeface="+mj-cs"/>
        </a:defRPr>
      </a:lvl1pPr>
      <a:extLst/>
    </p:titleStyle>
    <p:bodyStyle>
      <a:lvl1pPr marL="438912" indent="-320040" algn="l" rtl="0" eaLnBrk="1" latinLnBrk="0" hangingPunct="1">
        <a:spcBef>
          <a:spcPts val="0"/>
        </a:spcBef>
        <a:buClr>
          <a:schemeClr val="accent2">
            <a:lumMod val="50000"/>
          </a:schemeClr>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715000"/>
            <a:ext cx="8534400" cy="914400"/>
          </a:xfrm>
        </p:spPr>
        <p:txBody>
          <a:bodyPr>
            <a:noAutofit/>
          </a:bodyPr>
          <a:lstStyle/>
          <a:p>
            <a:pPr algn="ctr">
              <a:spcAft>
                <a:spcPts val="600"/>
              </a:spcAft>
            </a:pPr>
            <a:r>
              <a:rPr lang="en-US" sz="2400" dirty="0" smtClean="0">
                <a:latin typeface="Arial" pitchFamily="34" charset="0"/>
                <a:cs typeface="Arial" pitchFamily="34" charset="0"/>
              </a:rPr>
              <a:t>Catherine D. Torres, M.D., Cabinet Secretary</a:t>
            </a:r>
            <a:r>
              <a:rPr lang="en-US" sz="3200" dirty="0" smtClean="0">
                <a:latin typeface="Arial" pitchFamily="34" charset="0"/>
                <a:cs typeface="Arial" pitchFamily="34" charset="0"/>
              </a:rPr>
              <a:t> </a:t>
            </a:r>
          </a:p>
          <a:p>
            <a:pPr algn="ctr"/>
            <a:endParaRPr lang="en-US" sz="2400" dirty="0">
              <a:latin typeface="Arial" pitchFamily="34" charset="0"/>
              <a:cs typeface="Arial" pitchFamily="34" charset="0"/>
            </a:endParaRPr>
          </a:p>
        </p:txBody>
      </p:sp>
      <p:sp>
        <p:nvSpPr>
          <p:cNvPr id="6" name="Rectangle 3"/>
          <p:cNvSpPr txBox="1">
            <a:spLocks noChangeArrowheads="1"/>
          </p:cNvSpPr>
          <p:nvPr/>
        </p:nvSpPr>
        <p:spPr>
          <a:xfrm>
            <a:off x="152400" y="304800"/>
            <a:ext cx="8610600" cy="914400"/>
          </a:xfrm>
          <a:prstGeom prst="rect">
            <a:avLst/>
          </a:prstGeom>
          <a:ln>
            <a:noFill/>
          </a:ln>
        </p:spPr>
        <p:txBody>
          <a:bodyPr/>
          <a:lstStyle/>
          <a:p>
            <a:pPr algn="ctr" fontAlgn="auto">
              <a:spcAft>
                <a:spcPts val="300"/>
              </a:spcAft>
              <a:buClr>
                <a:schemeClr val="tx2"/>
              </a:buClr>
              <a:buSzPct val="70000"/>
              <a:buFont typeface="Wingdings 2" pitchFamily="18" charset="2"/>
              <a:buNone/>
              <a:defRPr/>
            </a:pPr>
            <a:r>
              <a:rPr lang="en-US" sz="2800" b="1" dirty="0" smtClean="0">
                <a:latin typeface="Arial" pitchFamily="34" charset="0"/>
                <a:ea typeface="+mn-ea"/>
                <a:cs typeface="Arial" pitchFamily="34" charset="0"/>
              </a:rPr>
              <a:t>Legislative Finance Committee Meeting</a:t>
            </a:r>
          </a:p>
          <a:p>
            <a:pPr algn="ctr" fontAlgn="auto">
              <a:spcAft>
                <a:spcPts val="300"/>
              </a:spcAft>
              <a:buClr>
                <a:schemeClr val="tx2"/>
              </a:buClr>
              <a:buSzPct val="70000"/>
              <a:buFont typeface="Wingdings 2" pitchFamily="18" charset="2"/>
              <a:buNone/>
              <a:defRPr/>
            </a:pPr>
            <a:r>
              <a:rPr lang="en-US" sz="2000" b="1" dirty="0" smtClean="0">
                <a:latin typeface="Arial" pitchFamily="34" charset="0"/>
                <a:cs typeface="Arial" pitchFamily="34" charset="0"/>
              </a:rPr>
              <a:t>July 13, 2011</a:t>
            </a:r>
            <a:endParaRPr lang="en-US" sz="2000" b="1" dirty="0">
              <a:latin typeface="Arial" pitchFamily="34" charset="0"/>
              <a:ea typeface="+mn-ea"/>
              <a:cs typeface="Arial" pitchFamily="34" charset="0"/>
            </a:endParaRPr>
          </a:p>
          <a:p>
            <a:pPr algn="ctr" fontAlgn="auto">
              <a:spcBef>
                <a:spcPct val="20000"/>
              </a:spcBef>
              <a:spcAft>
                <a:spcPts val="0"/>
              </a:spcAft>
              <a:buClr>
                <a:schemeClr val="tx2"/>
              </a:buClr>
              <a:buSzPct val="70000"/>
              <a:buFont typeface="Wingdings 2" pitchFamily="18" charset="2"/>
              <a:buNone/>
              <a:defRPr/>
            </a:pPr>
            <a:endParaRPr lang="en-US" sz="2000" dirty="0">
              <a:solidFill>
                <a:srgbClr val="940803"/>
              </a:solidFill>
              <a:latin typeface="Arial" pitchFamily="34" charset="0"/>
              <a:ea typeface="+mn-ea"/>
              <a:cs typeface="Arial" pitchFamily="34" charset="0"/>
            </a:endParaRPr>
          </a:p>
          <a:p>
            <a:pPr algn="ctr" fontAlgn="auto">
              <a:spcBef>
                <a:spcPct val="20000"/>
              </a:spcBef>
              <a:spcAft>
                <a:spcPts val="0"/>
              </a:spcAft>
              <a:buClr>
                <a:schemeClr val="tx2"/>
              </a:buClr>
              <a:buSzPct val="70000"/>
              <a:buFont typeface="Wingdings 2" pitchFamily="18" charset="2"/>
              <a:buNone/>
              <a:defRPr/>
            </a:pPr>
            <a:endParaRPr lang="en-US" sz="800" dirty="0">
              <a:solidFill>
                <a:srgbClr val="940803"/>
              </a:solidFill>
              <a:latin typeface="Arial" pitchFamily="34" charset="0"/>
              <a:ea typeface="+mn-ea"/>
              <a:cs typeface="Arial" pitchFamily="34" charset="0"/>
            </a:endParaRPr>
          </a:p>
        </p:txBody>
      </p:sp>
      <p:pic>
        <p:nvPicPr>
          <p:cNvPr id="5" name="Picture 4" descr="NMDOH Logo 2011 3D.png"/>
          <p:cNvPicPr>
            <a:picLocks noChangeAspect="1"/>
          </p:cNvPicPr>
          <p:nvPr/>
        </p:nvPicPr>
        <p:blipFill>
          <a:blip r:embed="rId3" cstate="print"/>
          <a:stretch>
            <a:fillRect/>
          </a:stretch>
        </p:blipFill>
        <p:spPr>
          <a:xfrm>
            <a:off x="3429000" y="1530096"/>
            <a:ext cx="2209800" cy="2595367"/>
          </a:xfrm>
          <a:prstGeom prst="rect">
            <a:avLst/>
          </a:prstGeom>
        </p:spPr>
      </p:pic>
      <p:sp>
        <p:nvSpPr>
          <p:cNvPr id="7" name="Subtitle 2"/>
          <p:cNvSpPr txBox="1">
            <a:spLocks/>
          </p:cNvSpPr>
          <p:nvPr/>
        </p:nvSpPr>
        <p:spPr>
          <a:xfrm>
            <a:off x="304800" y="4273296"/>
            <a:ext cx="8534400" cy="603504"/>
          </a:xfrm>
          <a:prstGeom prst="rect">
            <a:avLst/>
          </a:prstGeom>
        </p:spPr>
        <p:txBody>
          <a:bodyPr vert="horz" lIns="118872" tIns="0" rIns="45720" bIns="0" rtlCol="0" anchor="b">
            <a:noAutofit/>
          </a:bodyPr>
          <a:lstStyle/>
          <a:p>
            <a:pPr lvl="0" algn="ctr">
              <a:buClr>
                <a:schemeClr val="accent2">
                  <a:lumMod val="50000"/>
                </a:schemeClr>
              </a:buClr>
              <a:buSzPct val="80000"/>
              <a:defRPr/>
            </a:pPr>
            <a:r>
              <a:rPr lang="en-US" sz="2400" dirty="0" smtClean="0">
                <a:latin typeface="Arial" pitchFamily="34" charset="0"/>
                <a:cs typeface="Arial" pitchFamily="34" charset="0"/>
              </a:rPr>
              <a:t>Facilities Management Update</a:t>
            </a:r>
            <a:endParaRPr kumimoji="0" lang="en-US" sz="2400" i="0" u="none" strike="noStrike" kern="1200" cap="none" spc="0" normalizeH="0" noProof="0" dirty="0" smtClean="0">
              <a:ln>
                <a:noFill/>
              </a:ln>
              <a:solidFill>
                <a:schemeClr val="tx2">
                  <a:lumMod val="50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10</a:t>
            </a:fld>
            <a:endParaRPr lang="en-US" dirty="0"/>
          </a:p>
        </p:txBody>
      </p:sp>
      <p:sp>
        <p:nvSpPr>
          <p:cNvPr id="15" name="Rectangle 14"/>
          <p:cNvSpPr/>
          <p:nvPr/>
        </p:nvSpPr>
        <p:spPr>
          <a:xfrm>
            <a:off x="533400" y="304800"/>
            <a:ext cx="7924800" cy="954107"/>
          </a:xfrm>
          <a:prstGeom prst="rect">
            <a:avLst/>
          </a:prstGeom>
        </p:spPr>
        <p:txBody>
          <a:bodyPr wrap="square">
            <a:spAutoFit/>
          </a:bodyPr>
          <a:lstStyle/>
          <a:p>
            <a:pPr algn="ctr"/>
            <a:r>
              <a:rPr lang="en-US" sz="2800" b="1" dirty="0" smtClean="0">
                <a:latin typeface="Arial" pitchFamily="34" charset="0"/>
                <a:cs typeface="Arial" pitchFamily="34" charset="0"/>
              </a:rPr>
              <a:t>Percentage of FY11 3</a:t>
            </a:r>
            <a:r>
              <a:rPr lang="en-US" sz="2800" b="1" baseline="30000" dirty="0" smtClean="0">
                <a:latin typeface="Arial" pitchFamily="34" charset="0"/>
                <a:cs typeface="Arial" pitchFamily="34" charset="0"/>
              </a:rPr>
              <a:t>rd</a:t>
            </a:r>
            <a:r>
              <a:rPr lang="en-US" sz="2800" b="1" dirty="0" smtClean="0">
                <a:latin typeface="Arial" pitchFamily="34" charset="0"/>
                <a:cs typeface="Arial" pitchFamily="34" charset="0"/>
              </a:rPr>
              <a:t> Party Revenue </a:t>
            </a:r>
          </a:p>
          <a:p>
            <a:pPr algn="ctr"/>
            <a:r>
              <a:rPr lang="en-US" sz="2800" b="1" dirty="0" smtClean="0">
                <a:latin typeface="Arial" pitchFamily="34" charset="0"/>
                <a:cs typeface="Arial" pitchFamily="34" charset="0"/>
              </a:rPr>
              <a:t>Billed and Collected by Facility</a:t>
            </a:r>
            <a:endParaRPr lang="en-US" sz="2800" b="1" dirty="0">
              <a:latin typeface="Arial" pitchFamily="34" charset="0"/>
              <a:cs typeface="Arial" pitchFamily="34" charset="0"/>
            </a:endParaRPr>
          </a:p>
        </p:txBody>
      </p:sp>
      <p:graphicFrame>
        <p:nvGraphicFramePr>
          <p:cNvPr id="7" name="Chart 6"/>
          <p:cNvGraphicFramePr/>
          <p:nvPr/>
        </p:nvGraphicFramePr>
        <p:xfrm>
          <a:off x="457200" y="1752600"/>
          <a:ext cx="83820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11</a:t>
            </a:fld>
            <a:endParaRPr lang="en-US" dirty="0"/>
          </a:p>
        </p:txBody>
      </p:sp>
      <p:sp>
        <p:nvSpPr>
          <p:cNvPr id="15" name="Rectangle 14"/>
          <p:cNvSpPr/>
          <p:nvPr/>
        </p:nvSpPr>
        <p:spPr>
          <a:xfrm>
            <a:off x="990600" y="228600"/>
            <a:ext cx="7162800" cy="954107"/>
          </a:xfrm>
          <a:prstGeom prst="rect">
            <a:avLst/>
          </a:prstGeom>
        </p:spPr>
        <p:txBody>
          <a:bodyPr wrap="square">
            <a:spAutoFit/>
          </a:bodyPr>
          <a:lstStyle/>
          <a:p>
            <a:pPr algn="ctr"/>
            <a:r>
              <a:rPr lang="en-US" sz="2800" b="1" dirty="0" smtClean="0">
                <a:latin typeface="Arial" pitchFamily="34" charset="0"/>
                <a:cs typeface="Arial" pitchFamily="34" charset="0"/>
              </a:rPr>
              <a:t>FY10-FY12 Percentage of General Fund </a:t>
            </a:r>
          </a:p>
          <a:p>
            <a:pPr algn="ctr"/>
            <a:r>
              <a:rPr lang="en-US" sz="2800" b="1" dirty="0" smtClean="0">
                <a:latin typeface="Arial" pitchFamily="34" charset="0"/>
                <a:cs typeface="Arial" pitchFamily="34" charset="0"/>
              </a:rPr>
              <a:t>by Facility</a:t>
            </a:r>
            <a:endParaRPr lang="en-US" sz="2800" b="1" dirty="0">
              <a:latin typeface="Arial" pitchFamily="34" charset="0"/>
              <a:cs typeface="Arial" pitchFamily="34" charset="0"/>
            </a:endParaRPr>
          </a:p>
        </p:txBody>
      </p:sp>
      <p:graphicFrame>
        <p:nvGraphicFramePr>
          <p:cNvPr id="6" name="Object 2"/>
          <p:cNvGraphicFramePr>
            <a:graphicFrameLocks noChangeAspect="1"/>
          </p:cNvGraphicFramePr>
          <p:nvPr/>
        </p:nvGraphicFramePr>
        <p:xfrm>
          <a:off x="152400" y="1981200"/>
          <a:ext cx="8848725"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pPr lvl="1" eaLnBrk="1" hangingPunct="1"/>
            <a:endParaRPr lang="en-US" dirty="0" smtClean="0"/>
          </a:p>
          <a:p>
            <a:pPr lvl="1" eaLnBrk="1" hangingPunct="1"/>
            <a:endParaRPr lang="en-US" dirty="0" smtClean="0"/>
          </a:p>
          <a:p>
            <a:pPr eaLnBrk="1" hangingPunct="1"/>
            <a:endParaRPr lang="en-US" sz="2600" dirty="0" smtClean="0"/>
          </a:p>
          <a:p>
            <a:pPr eaLnBrk="1" hangingPunct="1">
              <a:buFont typeface="Wingdings 2" pitchFamily="18" charset="2"/>
              <a:buNone/>
            </a:pPr>
            <a:endParaRPr lang="en-US" sz="2600" dirty="0" smtClean="0"/>
          </a:p>
          <a:p>
            <a:pPr lvl="1" eaLnBrk="1" hangingPunct="1">
              <a:buFont typeface="Verdana" pitchFamily="34" charset="0"/>
              <a:buNone/>
            </a:pPr>
            <a:endParaRPr lang="en-US" sz="2200" dirty="0" smtClean="0"/>
          </a:p>
          <a:p>
            <a:pPr lvl="1" eaLnBrk="1" hangingPunct="1">
              <a:buFont typeface="Verdana" pitchFamily="34" charset="0"/>
              <a:buNone/>
            </a:pPr>
            <a:endParaRPr lang="en-US" sz="2200"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95274618-BA6D-495B-8A76-4E8FDAFB7CF2}" type="slidenum">
              <a:rPr lang="en-US"/>
              <a:pPr>
                <a:defRPr/>
              </a:pPr>
              <a:t>12</a:t>
            </a:fld>
            <a:endParaRPr lang="en-US" dirty="0"/>
          </a:p>
        </p:txBody>
      </p:sp>
      <p:graphicFrame>
        <p:nvGraphicFramePr>
          <p:cNvPr id="5" name="Content Placeholder 4"/>
          <p:cNvGraphicFramePr>
            <a:graphicFrameLocks/>
          </p:cNvGraphicFramePr>
          <p:nvPr/>
        </p:nvGraphicFramePr>
        <p:xfrm>
          <a:off x="0" y="1554747"/>
          <a:ext cx="8991600" cy="5284413"/>
        </p:xfrm>
        <a:graphic>
          <a:graphicData uri="http://schemas.openxmlformats.org/drawingml/2006/table">
            <a:tbl>
              <a:tblPr>
                <a:tableStyleId>{5C22544A-7EE6-4342-B048-85BDC9FD1C3A}</a:tableStyleId>
              </a:tblPr>
              <a:tblGrid>
                <a:gridCol w="2247900"/>
                <a:gridCol w="2247900"/>
                <a:gridCol w="2247900"/>
                <a:gridCol w="2247900"/>
              </a:tblGrid>
              <a:tr h="495819">
                <a:tc>
                  <a:txBody>
                    <a:bodyPr/>
                    <a:lstStyle/>
                    <a:p>
                      <a:pPr algn="l" rtl="0" fontAlgn="b"/>
                      <a:r>
                        <a:rPr lang="en-US" sz="1200" b="1" i="0" u="none" strike="noStrike" dirty="0" smtClean="0">
                          <a:solidFill>
                            <a:srgbClr val="000000"/>
                          </a:solidFill>
                          <a:latin typeface="Arial"/>
                        </a:rPr>
                        <a:t>        </a:t>
                      </a:r>
                      <a:r>
                        <a:rPr lang="en-US" sz="1200" b="1" i="0" u="sng" strike="noStrike" dirty="0" smtClean="0">
                          <a:solidFill>
                            <a:srgbClr val="000000"/>
                          </a:solidFill>
                          <a:latin typeface="Arial"/>
                        </a:rPr>
                        <a:t>Revenue</a:t>
                      </a:r>
                      <a:endParaRPr lang="en-US" sz="1200" b="1" i="0" u="sng" strike="noStrike" dirty="0">
                        <a:solidFill>
                          <a:srgbClr val="000000"/>
                        </a:solidFill>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1" i="0" u="none" strike="noStrike" dirty="0" smtClean="0">
                          <a:solidFill>
                            <a:srgbClr val="000000"/>
                          </a:solidFill>
                          <a:latin typeface="Arial"/>
                        </a:rPr>
                        <a:t>FY11 Projections  </a:t>
                      </a:r>
                      <a:endParaRPr lang="en-US" sz="1200" b="1"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1" i="0" u="none" strike="noStrike" dirty="0" smtClean="0">
                          <a:solidFill>
                            <a:srgbClr val="000000"/>
                          </a:solidFill>
                          <a:latin typeface="Arial"/>
                        </a:rPr>
                        <a:t>FY12 Operating Budget </a:t>
                      </a:r>
                      <a:endParaRPr lang="en-US" sz="1200" b="1"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1" i="0" u="none" strike="noStrike" dirty="0">
                          <a:solidFill>
                            <a:srgbClr val="000000"/>
                          </a:solidFill>
                          <a:latin typeface="Arial"/>
                        </a:rPr>
                        <a:t>   </a:t>
                      </a:r>
                      <a:r>
                        <a:rPr lang="en-US" sz="1200" b="1" i="0" u="none" strike="noStrike" dirty="0" smtClean="0">
                          <a:solidFill>
                            <a:srgbClr val="000000"/>
                          </a:solidFill>
                          <a:latin typeface="Arial"/>
                        </a:rPr>
                        <a:t>FY11 Projections Over /      (Under</a:t>
                      </a:r>
                      <a:r>
                        <a:rPr lang="en-US" sz="1200" b="1" i="0" u="none" strike="noStrike" dirty="0">
                          <a:solidFill>
                            <a:srgbClr val="000000"/>
                          </a:solidFill>
                          <a:latin typeface="Arial"/>
                        </a:rPr>
                        <a:t>) </a:t>
                      </a:r>
                      <a:r>
                        <a:rPr lang="en-US" sz="1200" b="1" i="0" u="none" strike="noStrike" dirty="0" smtClean="0">
                          <a:solidFill>
                            <a:srgbClr val="000000"/>
                          </a:solidFill>
                          <a:latin typeface="Arial"/>
                        </a:rPr>
                        <a:t> FY12</a:t>
                      </a:r>
                      <a:r>
                        <a:rPr lang="en-US" sz="1200" b="1" i="0" u="none" strike="noStrike" baseline="0" dirty="0" smtClean="0">
                          <a:solidFill>
                            <a:srgbClr val="000000"/>
                          </a:solidFill>
                          <a:latin typeface="Arial"/>
                        </a:rPr>
                        <a:t> </a:t>
                      </a:r>
                      <a:r>
                        <a:rPr lang="en-US" sz="1200" b="1" i="0" u="none" strike="noStrike" dirty="0" smtClean="0">
                          <a:solidFill>
                            <a:srgbClr val="000000"/>
                          </a:solidFill>
                          <a:latin typeface="Arial"/>
                        </a:rPr>
                        <a:t>OpBud</a:t>
                      </a:r>
                      <a:endParaRPr lang="en-US" sz="1200" b="1"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r>
              <a:tr h="286168">
                <a:tc>
                  <a:txBody>
                    <a:bodyPr/>
                    <a:lstStyle/>
                    <a:p>
                      <a:pPr algn="l" rtl="0" fontAlgn="ctr"/>
                      <a:r>
                        <a:rPr lang="en-US" sz="1200" b="0" i="0" u="none" strike="noStrike" dirty="0">
                          <a:solidFill>
                            <a:srgbClr val="000000"/>
                          </a:solidFill>
                          <a:latin typeface="Arial"/>
                        </a:rPr>
                        <a:t>General Fund</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59,238.8</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62,477.0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$ 3,238.2</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0" i="0" u="none" strike="noStrike" dirty="0">
                          <a:solidFill>
                            <a:srgbClr val="000000"/>
                          </a:solidFill>
                          <a:latin typeface="Arial"/>
                        </a:rPr>
                        <a:t>Other Transfers</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884.2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713.8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a:t>
                      </a:r>
                      <a:r>
                        <a:rPr kumimoji="0" lang="en-US" sz="1200" b="0" i="0" u="none" strike="noStrike" kern="1200" baseline="0" dirty="0" smtClean="0">
                          <a:solidFill>
                            <a:srgbClr val="000000"/>
                          </a:solidFill>
                          <a:latin typeface="Arial"/>
                          <a:ea typeface="+mn-ea"/>
                          <a:cs typeface="+mn-cs"/>
                        </a:rPr>
                        <a:t>   170.4)</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0" i="0" u="none" strike="noStrike" dirty="0">
                          <a:solidFill>
                            <a:srgbClr val="000000"/>
                          </a:solidFill>
                          <a:latin typeface="Arial"/>
                        </a:rPr>
                        <a:t>Federal Funds</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234.4</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234.4)</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410679">
                <a:tc>
                  <a:txBody>
                    <a:bodyPr/>
                    <a:lstStyle/>
                    <a:p>
                      <a:pPr algn="l" rtl="0" fontAlgn="ctr"/>
                      <a:r>
                        <a:rPr lang="en-US" sz="1200" b="0" i="0" u="none" strike="noStrike" dirty="0">
                          <a:solidFill>
                            <a:srgbClr val="000000"/>
                          </a:solidFill>
                          <a:latin typeface="Arial"/>
                        </a:rPr>
                        <a:t>Other </a:t>
                      </a:r>
                      <a:r>
                        <a:rPr lang="en-US" sz="1200" b="0" i="0" u="none" strike="noStrike" dirty="0" smtClean="0">
                          <a:solidFill>
                            <a:srgbClr val="000000"/>
                          </a:solidFill>
                          <a:latin typeface="Arial"/>
                        </a:rPr>
                        <a:t> </a:t>
                      </a:r>
                      <a:r>
                        <a:rPr lang="en-US" sz="1200" b="0" i="0" u="none" strike="noStrike" dirty="0">
                          <a:solidFill>
                            <a:srgbClr val="000000"/>
                          </a:solidFill>
                          <a:latin typeface="Arial"/>
                        </a:rPr>
                        <a:t>Revenue</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sng" strike="noStrike" dirty="0" smtClean="0">
                          <a:solidFill>
                            <a:srgbClr val="000000"/>
                          </a:solidFill>
                          <a:latin typeface="Arial"/>
                        </a:rPr>
                        <a:t>$  74,411.7</a:t>
                      </a:r>
                      <a:endParaRPr lang="en-US" sz="1200" b="0" i="0" u="sng"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sng" strike="noStrike" dirty="0" smtClean="0">
                          <a:solidFill>
                            <a:srgbClr val="000000"/>
                          </a:solidFill>
                          <a:latin typeface="Arial"/>
                        </a:rPr>
                        <a:t> $  76,178.8 </a:t>
                      </a:r>
                      <a:endParaRPr lang="en-US" sz="1200" b="0" i="0" u="sng"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sng" strike="noStrike" kern="1200" dirty="0" smtClean="0">
                          <a:solidFill>
                            <a:srgbClr val="000000"/>
                          </a:solidFill>
                          <a:latin typeface="Arial"/>
                          <a:ea typeface="+mn-ea"/>
                          <a:cs typeface="+mn-cs"/>
                        </a:rPr>
                        <a:t>$ 1,767.1</a:t>
                      </a:r>
                      <a:endParaRPr kumimoji="0" lang="en-US" sz="1200" b="0" i="0" u="sng"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1" i="0" u="none" strike="noStrike" dirty="0">
                          <a:solidFill>
                            <a:srgbClr val="000000"/>
                          </a:solidFill>
                          <a:latin typeface="Arial"/>
                        </a:rPr>
                        <a:t>Total</a:t>
                      </a:r>
                      <a:r>
                        <a:rPr lang="en-US" sz="1200" b="0" i="0" u="none" strike="noStrike" dirty="0">
                          <a:solidFill>
                            <a:srgbClr val="000000"/>
                          </a:solidFill>
                          <a:latin typeface="Arial"/>
                        </a:rPr>
                        <a:t> </a:t>
                      </a:r>
                      <a:r>
                        <a:rPr lang="en-US" sz="1200" b="1" i="0" u="none" strike="noStrike" dirty="0">
                          <a:solidFill>
                            <a:srgbClr val="000000"/>
                          </a:solidFill>
                          <a:latin typeface="Arial"/>
                        </a:rPr>
                        <a:t> </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$ 134,769.1</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$139,369.6</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$4,600.5</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441686">
                <a:tc>
                  <a:txBody>
                    <a:bodyPr/>
                    <a:lstStyle/>
                    <a:p>
                      <a:pPr algn="l" rtl="0" fontAlgn="ctr"/>
                      <a:endParaRPr lang="en-US" sz="1200" b="1" i="0" u="none" strike="noStrike" dirty="0" smtClean="0">
                        <a:solidFill>
                          <a:srgbClr val="000000"/>
                        </a:solidFill>
                        <a:latin typeface="Arial"/>
                      </a:endParaRPr>
                    </a:p>
                    <a:p>
                      <a:pPr algn="l" rtl="0" fontAlgn="ctr"/>
                      <a:r>
                        <a:rPr lang="en-US" sz="1200" b="1" i="0" u="sng" strike="noStrike" dirty="0" smtClean="0">
                          <a:solidFill>
                            <a:srgbClr val="000000"/>
                          </a:solidFill>
                          <a:latin typeface="Arial"/>
                        </a:rPr>
                        <a:t>Expenditures</a:t>
                      </a:r>
                      <a:r>
                        <a:rPr lang="en-US" sz="1200" b="0" i="0" u="sng" strike="noStrike" dirty="0" smtClean="0">
                          <a:solidFill>
                            <a:srgbClr val="000000"/>
                          </a:solidFill>
                          <a:latin typeface="Arial"/>
                        </a:rPr>
                        <a:t> </a:t>
                      </a:r>
                      <a:r>
                        <a:rPr lang="en-US" sz="1200" b="1" i="0" u="none" strike="noStrike" dirty="0" smtClean="0">
                          <a:solidFill>
                            <a:srgbClr val="000000"/>
                          </a:solidFill>
                          <a:latin typeface="Arial"/>
                        </a:rPr>
                        <a:t> </a:t>
                      </a:r>
                      <a:endParaRPr lang="en-US" sz="1200" b="1" i="0" u="none" strike="noStrike" dirty="0">
                        <a:solidFill>
                          <a:srgbClr val="000000"/>
                        </a:solidFill>
                        <a:latin typeface="Arial"/>
                      </a:endParaRP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r>
                        <a:rPr lang="en-US" sz="1200" b="0" i="0" u="none" strike="noStrike" dirty="0">
                          <a:solidFill>
                            <a:srgbClr val="000000"/>
                          </a:solidFill>
                          <a:latin typeface="Arial"/>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a:solidFill>
                            <a:srgbClr val="000000"/>
                          </a:solidFill>
                          <a:latin typeface="Arial"/>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329238">
                <a:tc>
                  <a:txBody>
                    <a:bodyPr/>
                    <a:lstStyle/>
                    <a:p>
                      <a:pPr algn="l" rtl="0" fontAlgn="ctr"/>
                      <a:r>
                        <a:rPr lang="en-US" sz="1200" b="0" i="0" u="none" strike="noStrike" dirty="0">
                          <a:solidFill>
                            <a:srgbClr val="000000"/>
                          </a:solidFill>
                          <a:latin typeface="Arial"/>
                        </a:rPr>
                        <a:t>Personal Services &amp; Employee Benefits</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b"/>
                      <a:r>
                        <a:rPr lang="en-US" sz="1200" b="0" i="0" u="none" strike="noStrike" dirty="0" smtClean="0">
                          <a:solidFill>
                            <a:srgbClr val="000000"/>
                          </a:solidFill>
                          <a:latin typeface="Arial"/>
                        </a:rPr>
                        <a:t> $106,674.8</a:t>
                      </a:r>
                    </a:p>
                    <a:p>
                      <a:pPr algn="ctr" rtl="0" fontAlgn="b"/>
                      <a:r>
                        <a:rPr lang="en-US" sz="1200" b="0" i="0" u="none" strike="noStrike" dirty="0" smtClean="0">
                          <a:solidFill>
                            <a:srgbClr val="000000"/>
                          </a:solidFill>
                          <a:latin typeface="Arial"/>
                        </a:rPr>
                        <a:t> </a:t>
                      </a:r>
                      <a:endParaRPr lang="en-US" sz="1200" b="0" i="0" u="none" strike="noStrike" dirty="0">
                        <a:solidFill>
                          <a:srgbClr val="000000"/>
                        </a:solidFill>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b"/>
                      <a:r>
                        <a:rPr lang="en-US" sz="1200" b="0" i="0" u="none" strike="noStrike" dirty="0" smtClean="0">
                          <a:solidFill>
                            <a:srgbClr val="000000"/>
                          </a:solidFill>
                          <a:latin typeface="Arial"/>
                        </a:rPr>
                        <a:t>$108,849.0</a:t>
                      </a:r>
                    </a:p>
                    <a:p>
                      <a:pPr algn="ctr" rtl="0" fontAlgn="b"/>
                      <a:endParaRPr lang="en-US" sz="1200" b="0" i="0" u="none" strike="noStrike" dirty="0" smtClean="0">
                        <a:solidFill>
                          <a:srgbClr val="000000"/>
                        </a:solidFill>
                        <a:latin typeface="Arial"/>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$ 2,174.1</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0" i="0" u="none" strike="noStrike" dirty="0">
                          <a:solidFill>
                            <a:srgbClr val="000000"/>
                          </a:solidFill>
                          <a:latin typeface="Arial"/>
                        </a:rPr>
                        <a:t>Contractual Services</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    7,669,9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7,780.7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110.7</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0" i="0" u="none" strike="noStrike" dirty="0" smtClean="0">
                          <a:solidFill>
                            <a:srgbClr val="000000"/>
                          </a:solidFill>
                          <a:latin typeface="Arial"/>
                        </a:rPr>
                        <a:t>Other Operating</a:t>
                      </a:r>
                      <a:r>
                        <a:rPr lang="en-US" sz="1200" b="0" i="0" u="none" strike="noStrike" baseline="0" dirty="0" smtClean="0">
                          <a:solidFill>
                            <a:srgbClr val="000000"/>
                          </a:solidFill>
                          <a:latin typeface="Arial"/>
                        </a:rPr>
                        <a:t> </a:t>
                      </a:r>
                      <a:r>
                        <a:rPr lang="en-US" sz="1200" b="0" i="0" u="none" strike="noStrike" dirty="0" smtClean="0">
                          <a:solidFill>
                            <a:srgbClr val="000000"/>
                          </a:solidFill>
                          <a:latin typeface="Arial"/>
                        </a:rPr>
                        <a:t>Costs</a:t>
                      </a:r>
                      <a:endParaRPr lang="en-US" sz="1200" b="0" i="0" u="none" strike="noStrike" dirty="0">
                        <a:solidFill>
                          <a:srgbClr val="000000"/>
                        </a:solidFill>
                        <a:latin typeface="Arial"/>
                      </a:endParaRP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$ 18,773.5</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22,739.9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$ 3,966.4</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0" i="0" u="none" strike="noStrike" dirty="0">
                          <a:solidFill>
                            <a:srgbClr val="000000"/>
                          </a:solidFill>
                          <a:latin typeface="Arial"/>
                        </a:rPr>
                        <a:t>Other Financing Uses </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sng" strike="noStrike" dirty="0" smtClean="0">
                          <a:solidFill>
                            <a:srgbClr val="000000"/>
                          </a:solidFill>
                          <a:latin typeface="Arial"/>
                        </a:rPr>
                        <a:t> $              0 </a:t>
                      </a:r>
                      <a:endParaRPr lang="en-US" sz="1200" b="0" i="0" u="sng"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sng" strike="noStrike" dirty="0" smtClean="0">
                          <a:solidFill>
                            <a:srgbClr val="000000"/>
                          </a:solidFill>
                          <a:latin typeface="Arial"/>
                        </a:rPr>
                        <a:t>$               0 </a:t>
                      </a:r>
                      <a:endParaRPr lang="en-US" sz="1200" b="0" i="0" u="sng"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sng" strike="noStrike" dirty="0" smtClean="0">
                          <a:solidFill>
                            <a:srgbClr val="000000"/>
                          </a:solidFill>
                          <a:latin typeface="Arial"/>
                        </a:rPr>
                        <a:t>$            0 </a:t>
                      </a:r>
                      <a:endParaRPr kumimoji="0" lang="en-US" sz="1200" b="0" i="0" u="sng"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75021">
                <a:tc>
                  <a:txBody>
                    <a:bodyPr/>
                    <a:lstStyle/>
                    <a:p>
                      <a:pPr algn="l" rtl="0" fontAlgn="ctr"/>
                      <a:r>
                        <a:rPr lang="en-US" sz="1200" b="1" i="0" u="none" strike="noStrike" dirty="0">
                          <a:solidFill>
                            <a:srgbClr val="000000"/>
                          </a:solidFill>
                          <a:latin typeface="Arial"/>
                        </a:rPr>
                        <a:t>Total</a:t>
                      </a:r>
                      <a:r>
                        <a:rPr lang="en-US" sz="1200" b="0" i="0" u="none" strike="noStrike" dirty="0">
                          <a:solidFill>
                            <a:srgbClr val="000000"/>
                          </a:solidFill>
                          <a:latin typeface="Arial"/>
                        </a:rPr>
                        <a:t> </a:t>
                      </a:r>
                      <a:r>
                        <a:rPr lang="en-US" sz="1200" b="1" i="0" u="none" strike="noStrike" dirty="0">
                          <a:solidFill>
                            <a:srgbClr val="000000"/>
                          </a:solidFill>
                          <a:latin typeface="Arial"/>
                        </a:rPr>
                        <a:t> </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 $133,118.3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b="0" i="0" u="none" strike="noStrike" dirty="0" smtClean="0">
                          <a:solidFill>
                            <a:srgbClr val="000000"/>
                          </a:solidFill>
                          <a:latin typeface="Arial"/>
                        </a:rPr>
                        <a:t>$139,369.6 </a:t>
                      </a: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r>
                        <a:rPr kumimoji="0" lang="en-US" sz="1200" b="0" i="0" u="none" strike="noStrike" kern="1200" dirty="0" smtClean="0">
                          <a:solidFill>
                            <a:srgbClr val="000000"/>
                          </a:solidFill>
                          <a:latin typeface="Arial"/>
                          <a:ea typeface="+mn-ea"/>
                          <a:cs typeface="+mn-cs"/>
                        </a:rPr>
                        <a:t>$ 6,251.2</a:t>
                      </a:r>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289465">
                <a:tc>
                  <a:txBody>
                    <a:bodyPr/>
                    <a:lstStyle/>
                    <a:p>
                      <a:pPr algn="l" rtl="0" fontAlgn="ctr"/>
                      <a:endParaRPr lang="en-US" sz="1200" b="1" i="0" u="none" strike="noStrike" dirty="0" smtClean="0">
                        <a:solidFill>
                          <a:srgbClr val="000000"/>
                        </a:solidFill>
                        <a:latin typeface="Arial"/>
                      </a:endParaRPr>
                    </a:p>
                    <a:p>
                      <a:pPr algn="l" rtl="0" fontAlgn="ctr"/>
                      <a:r>
                        <a:rPr lang="en-US" sz="1200" b="1" i="0" u="sng" strike="noStrike" dirty="0" smtClean="0">
                          <a:solidFill>
                            <a:srgbClr val="000000"/>
                          </a:solidFill>
                          <a:latin typeface="Arial"/>
                        </a:rPr>
                        <a:t>FTE</a:t>
                      </a:r>
                      <a:r>
                        <a:rPr lang="en-US" sz="1200" b="0" i="0" u="sng" strike="noStrike" dirty="0" smtClean="0">
                          <a:solidFill>
                            <a:srgbClr val="000000"/>
                          </a:solidFill>
                          <a:latin typeface="Arial"/>
                        </a:rPr>
                        <a:t> </a:t>
                      </a:r>
                      <a:r>
                        <a:rPr lang="en-US" sz="1200" b="1" i="0" u="none" strike="noStrike" dirty="0" smtClean="0">
                          <a:solidFill>
                            <a:srgbClr val="000000"/>
                          </a:solidFill>
                          <a:latin typeface="Arial"/>
                        </a:rPr>
                        <a:t> </a:t>
                      </a:r>
                      <a:endParaRPr lang="en-US" sz="1200" b="1" i="0" u="none" strike="noStrike" dirty="0">
                        <a:solidFill>
                          <a:srgbClr val="000000"/>
                        </a:solidFill>
                        <a:latin typeface="Arial"/>
                      </a:endParaRP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200" b="0" i="0" u="none" strike="noStrike" dirty="0">
                        <a:solidFill>
                          <a:srgbClr val="000000"/>
                        </a:solidFill>
                        <a:latin typeface="Arial"/>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algn="ctr" rtl="0" eaLnBrk="1" fontAlgn="ctr" latinLnBrk="0" hangingPunct="1"/>
                      <a:endParaRPr kumimoji="0" lang="en-US" sz="1200" b="0" i="0" u="none" strike="noStrike" kern="1200" dirty="0">
                        <a:solidFill>
                          <a:srgbClr val="000000"/>
                        </a:solidFill>
                        <a:latin typeface="Arial"/>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65000"/>
                        <a:lumOff val="35000"/>
                        <a:alpha val="0"/>
                      </a:schemeClr>
                    </a:solidFill>
                  </a:tcPr>
                </a:tc>
              </a:tr>
              <a:tr h="369057">
                <a:tc>
                  <a:txBody>
                    <a:bodyPr/>
                    <a:lstStyle/>
                    <a:p>
                      <a:pPr algn="l" rtl="0" fontAlgn="ctr"/>
                      <a:r>
                        <a:rPr lang="en-US" sz="1200" b="0" i="0" u="none" strike="noStrike" dirty="0">
                          <a:solidFill>
                            <a:srgbClr val="000000"/>
                          </a:solidFill>
                          <a:latin typeface="Arial"/>
                        </a:rPr>
                        <a:t>Total FTE</a:t>
                      </a: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rtl="0" fontAlgn="ctr"/>
                      <a:r>
                        <a:rPr lang="en-US" sz="1200" dirty="0" smtClean="0">
                          <a:solidFill>
                            <a:schemeClr val="tx1"/>
                          </a:solidFill>
                          <a:latin typeface="Arial" pitchFamily="34" charset="0"/>
                          <a:cs typeface="Arial" pitchFamily="34" charset="0"/>
                        </a:rPr>
                        <a:t>2,295</a:t>
                      </a:r>
                      <a:r>
                        <a:rPr lang="en-US" sz="1200" b="0" i="0" u="none" strike="noStrike" dirty="0" smtClean="0">
                          <a:solidFill>
                            <a:schemeClr val="tx1"/>
                          </a:solidFill>
                          <a:latin typeface="Arial" pitchFamily="34" charset="0"/>
                          <a:cs typeface="Arial" pitchFamily="34" charset="0"/>
                        </a:rPr>
                        <a:t>  </a:t>
                      </a:r>
                      <a:endParaRPr lang="en-US" sz="1200" b="0" i="0" u="none" strike="noStrike" dirty="0">
                        <a:solidFill>
                          <a:schemeClr val="tx1"/>
                        </a:solidFill>
                        <a:latin typeface="Arial" pitchFamily="34" charset="0"/>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0"/>
                      </a:schemeClr>
                    </a:solidFill>
                  </a:tcPr>
                </a:tc>
                <a:tc>
                  <a:txBody>
                    <a:bodyPr/>
                    <a:lstStyle/>
                    <a:p>
                      <a:pPr algn="ctr" rtl="0" fontAlgn="ctr"/>
                      <a:r>
                        <a:rPr lang="en-US" sz="1200" dirty="0" smtClean="0">
                          <a:solidFill>
                            <a:schemeClr val="tx1"/>
                          </a:solidFill>
                          <a:latin typeface="Arial" pitchFamily="34" charset="0"/>
                          <a:cs typeface="Arial" pitchFamily="34" charset="0"/>
                        </a:rPr>
                        <a:t>2,224</a:t>
                      </a:r>
                      <a:endParaRPr lang="en-US" sz="1200" b="0" i="0" u="none" strike="noStrike" dirty="0">
                        <a:solidFill>
                          <a:schemeClr val="tx1"/>
                        </a:solidFill>
                        <a:latin typeface="Arial" pitchFamily="34" charset="0"/>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0"/>
                      </a:schemeClr>
                    </a:solidFill>
                  </a:tcPr>
                </a:tc>
                <a:tc>
                  <a:txBody>
                    <a:bodyPr/>
                    <a:lstStyle/>
                    <a:p>
                      <a:pPr marL="0" algn="ctr" rtl="0" eaLnBrk="1" fontAlgn="ctr" latinLnBrk="0" hangingPunct="1"/>
                      <a:r>
                        <a:rPr kumimoji="0" lang="en-US" sz="1200" b="0" i="0" u="none" strike="noStrike" kern="1200" dirty="0" smtClean="0">
                          <a:solidFill>
                            <a:schemeClr val="tx1"/>
                          </a:solidFill>
                          <a:latin typeface="Arial" pitchFamily="34" charset="0"/>
                          <a:ea typeface="+mn-ea"/>
                          <a:cs typeface="Arial" pitchFamily="34" charset="0"/>
                        </a:rPr>
                        <a:t>(71)</a:t>
                      </a:r>
                      <a:endParaRPr kumimoji="0" lang="en-US" sz="1200" b="0" i="0" u="none" strike="noStrike" kern="1200" dirty="0">
                        <a:solidFill>
                          <a:schemeClr val="tx1"/>
                        </a:solidFill>
                        <a:latin typeface="Arial" pitchFamily="34" charset="0"/>
                        <a:ea typeface="+mn-ea"/>
                        <a:cs typeface="Arial"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0"/>
                      </a:schemeClr>
                    </a:solidFill>
                  </a:tcPr>
                </a:tc>
              </a:tr>
              <a:tr h="330266">
                <a:tc>
                  <a:txBody>
                    <a:bodyPr/>
                    <a:lstStyle/>
                    <a:p>
                      <a:pPr algn="l" rtl="0" fontAlgn="ctr"/>
                      <a:endParaRPr lang="en-US" sz="1000" b="0" i="0" u="none" strike="noStrike" baseline="0" dirty="0">
                        <a:solidFill>
                          <a:srgbClr val="000000"/>
                        </a:solidFill>
                        <a:latin typeface="Arial"/>
                      </a:endParaRP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r" fontAlgn="ctr"/>
                      <a:endParaRPr lang="en-US" sz="1000" b="0" i="0" u="none" strike="noStrike" dirty="0">
                        <a:solidFill>
                          <a:srgbClr val="000000"/>
                        </a:solidFill>
                        <a:latin typeface="Arial"/>
                      </a:endParaRPr>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sz="1400" b="0" i="0" u="sng" strike="noStrike" dirty="0">
                        <a:solidFill>
                          <a:srgbClr val="000000"/>
                        </a:solidFill>
                        <a:latin typeface="Arial"/>
                      </a:endParaRPr>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a:endParaRPr lang="en-US" dirty="0"/>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r>
              <a:tr h="275021">
                <a:tc>
                  <a:txBody>
                    <a:bodyPr/>
                    <a:lstStyle/>
                    <a:p>
                      <a:pPr algn="ctr" rtl="0" fontAlgn="ctr"/>
                      <a:r>
                        <a:rPr lang="en-US" sz="800" b="0" i="0" u="none" strike="noStrike" baseline="0" dirty="0" smtClean="0">
                          <a:solidFill>
                            <a:srgbClr val="000000"/>
                          </a:solidFill>
                          <a:latin typeface="Arial"/>
                        </a:rPr>
                        <a:t>*The  increase in General Fund is for the Forte Bayard Lease Payment</a:t>
                      </a:r>
                      <a:endParaRPr lang="en-US" sz="800" b="0" i="0" u="none" strike="noStrike" baseline="0" dirty="0">
                        <a:solidFill>
                          <a:srgbClr val="000000"/>
                        </a:solidFill>
                        <a:latin typeface="Arial"/>
                      </a:endParaRPr>
                    </a:p>
                  </a:txBody>
                  <a:tcPr marL="342900"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r" fontAlgn="ctr"/>
                      <a:endParaRPr lang="en-US" sz="800" b="0" i="0" u="none" strike="noStrike" dirty="0">
                        <a:solidFill>
                          <a:srgbClr val="000000"/>
                        </a:solidFill>
                        <a:latin typeface="Arial"/>
                      </a:endParaRPr>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r" fontAlgn="ctr"/>
                      <a:endParaRPr lang="en-US" sz="1400" b="0" i="0" u="none" strike="noStrike" dirty="0">
                        <a:solidFill>
                          <a:srgbClr val="000000"/>
                        </a:solidFill>
                        <a:latin typeface="Arial"/>
                      </a:endParaRPr>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c>
                  <a:txBody>
                    <a:bodyPr/>
                    <a:lstStyle/>
                    <a:p>
                      <a:pPr algn="ctr" fontAlgn="ctr"/>
                      <a:endParaRPr lang="en-US" sz="1400" b="0" i="0" u="none" strike="noStrike" dirty="0">
                        <a:solidFill>
                          <a:srgbClr val="000000"/>
                        </a:solidFill>
                        <a:latin typeface="Arial"/>
                      </a:endParaRPr>
                    </a:p>
                  </a:txBody>
                  <a:tcPr marL="9525" marR="85725" marT="9525" marB="0"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tint val="20000"/>
                        <a:alpha val="0"/>
                      </a:schemeClr>
                    </a:solidFill>
                  </a:tcPr>
                </a:tc>
              </a:tr>
            </a:tbl>
          </a:graphicData>
        </a:graphic>
      </p:graphicFrame>
      <p:sp>
        <p:nvSpPr>
          <p:cNvPr id="6" name="Rectangle 5"/>
          <p:cNvSpPr/>
          <p:nvPr/>
        </p:nvSpPr>
        <p:spPr>
          <a:xfrm>
            <a:off x="134294" y="381000"/>
            <a:ext cx="8839200" cy="800219"/>
          </a:xfrm>
          <a:prstGeom prst="rect">
            <a:avLst/>
          </a:prstGeom>
        </p:spPr>
        <p:txBody>
          <a:bodyPr wrap="square">
            <a:spAutoFit/>
          </a:bodyPr>
          <a:lstStyle/>
          <a:p>
            <a:pPr algn="ctr"/>
            <a:r>
              <a:rPr lang="en-US" sz="2800" b="1" dirty="0" smtClean="0">
                <a:latin typeface="Arial" pitchFamily="34" charset="0"/>
                <a:cs typeface="Arial" pitchFamily="34" charset="0"/>
              </a:rPr>
              <a:t>FY11 Estimated </a:t>
            </a:r>
            <a:r>
              <a:rPr lang="en-US" sz="2800" b="1" dirty="0" err="1" smtClean="0">
                <a:latin typeface="Arial" pitchFamily="34" charset="0"/>
                <a:cs typeface="Arial" pitchFamily="34" charset="0"/>
              </a:rPr>
              <a:t>Actuals</a:t>
            </a:r>
            <a:r>
              <a:rPr lang="en-US" sz="2800" b="1" dirty="0" smtClean="0">
                <a:latin typeface="Arial" pitchFamily="34" charset="0"/>
                <a:cs typeface="Arial" pitchFamily="34" charset="0"/>
              </a:rPr>
              <a:t> v. FY12 Operating Budget</a:t>
            </a:r>
          </a:p>
          <a:p>
            <a:pPr algn="ctr"/>
            <a:r>
              <a:rPr lang="en-US" dirty="0" smtClean="0">
                <a:latin typeface="Arial" pitchFamily="34" charset="0"/>
                <a:cs typeface="Arial" pitchFamily="34" charset="0"/>
              </a:rPr>
              <a:t>(In Thousands)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289560"/>
            <a:ext cx="7162800" cy="929640"/>
          </a:xfrm>
          <a:prstGeom prst="rect">
            <a:avLst/>
          </a:prstGeom>
        </p:spPr>
        <p:txBody>
          <a:bodyPr vert="horz" lIns="54864" tIns="91440" rtlCol="0">
            <a:normAutofit/>
          </a:bodyPr>
          <a:lstStyle/>
          <a:p>
            <a:pPr algn="ctr"/>
            <a:endParaRPr lang="en-US" sz="3200" dirty="0"/>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13</a:t>
            </a:fld>
            <a:endParaRPr lang="en-US" dirty="0"/>
          </a:p>
        </p:txBody>
      </p:sp>
      <p:graphicFrame>
        <p:nvGraphicFramePr>
          <p:cNvPr id="11" name="Table 10"/>
          <p:cNvGraphicFramePr>
            <a:graphicFrameLocks noGrp="1"/>
          </p:cNvGraphicFramePr>
          <p:nvPr/>
        </p:nvGraphicFramePr>
        <p:xfrm>
          <a:off x="228596" y="1690730"/>
          <a:ext cx="8686808" cy="4648200"/>
        </p:xfrm>
        <a:graphic>
          <a:graphicData uri="http://schemas.openxmlformats.org/drawingml/2006/table">
            <a:tbl>
              <a:tblPr/>
              <a:tblGrid>
                <a:gridCol w="758294"/>
                <a:gridCol w="627086"/>
                <a:gridCol w="367224"/>
                <a:gridCol w="457200"/>
                <a:gridCol w="609600"/>
                <a:gridCol w="533400"/>
                <a:gridCol w="637633"/>
                <a:gridCol w="429167"/>
                <a:gridCol w="457200"/>
                <a:gridCol w="609600"/>
                <a:gridCol w="533400"/>
                <a:gridCol w="575690"/>
                <a:gridCol w="414910"/>
                <a:gridCol w="457200"/>
                <a:gridCol w="669119"/>
                <a:gridCol w="550085"/>
              </a:tblGrid>
              <a:tr h="352364">
                <a:tc>
                  <a:txBody>
                    <a:bodyPr/>
                    <a:lstStyle/>
                    <a:p>
                      <a:pPr marL="0" marR="0" indent="0" algn="l" rtl="0">
                        <a:spcBef>
                          <a:spcPts val="0"/>
                        </a:spcBef>
                        <a:spcAft>
                          <a:spcPts val="0"/>
                        </a:spcAft>
                      </a:pPr>
                      <a:r>
                        <a:rPr lang="en-US" sz="1200" b="1" kern="1200" dirty="0">
                          <a:solidFill>
                            <a:srgbClr val="000000"/>
                          </a:solidFill>
                          <a:latin typeface="Arial"/>
                        </a:rPr>
                        <a:t> </a:t>
                      </a:r>
                      <a:endParaRPr lang="en-US" sz="1200" kern="1400" dirty="0">
                        <a:solidFill>
                          <a:srgbClr val="000000"/>
                        </a:solidFill>
                        <a:latin typeface="Times New Roman"/>
                      </a:endParaRP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gridSpan="5">
                  <a:txBody>
                    <a:bodyPr/>
                    <a:lstStyle/>
                    <a:p>
                      <a:pPr marL="0" marR="0" indent="0" algn="ctr" rtl="0">
                        <a:spcBef>
                          <a:spcPts val="0"/>
                        </a:spcBef>
                        <a:spcAft>
                          <a:spcPts val="0"/>
                        </a:spcAft>
                      </a:pPr>
                      <a:r>
                        <a:rPr lang="en-US" sz="1200" b="1" kern="1200" dirty="0">
                          <a:solidFill>
                            <a:srgbClr val="000000"/>
                          </a:solidFill>
                          <a:latin typeface="Arial"/>
                        </a:rPr>
                        <a:t>FY 09</a:t>
                      </a:r>
                      <a:endParaRPr lang="en-US" sz="1200" kern="1400" dirty="0">
                        <a:solidFill>
                          <a:srgbClr val="000000"/>
                        </a:solidFill>
                        <a:latin typeface="Times New Roman"/>
                      </a:endParaRP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rtl="0">
                        <a:spcBef>
                          <a:spcPts val="0"/>
                        </a:spcBef>
                        <a:spcAft>
                          <a:spcPts val="0"/>
                        </a:spcAft>
                      </a:pPr>
                      <a:r>
                        <a:rPr lang="en-US" sz="1200" b="1" kern="1200" dirty="0">
                          <a:solidFill>
                            <a:srgbClr val="000000"/>
                          </a:solidFill>
                          <a:latin typeface="Arial"/>
                        </a:rPr>
                        <a:t>FY 10</a:t>
                      </a:r>
                      <a:endParaRPr lang="en-US" sz="1200" kern="1400" dirty="0">
                        <a:solidFill>
                          <a:srgbClr val="000000"/>
                        </a:solidFill>
                        <a:latin typeface="Times New Roman"/>
                      </a:endParaRP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indent="0" algn="ctr" rtl="0">
                        <a:spcBef>
                          <a:spcPts val="0"/>
                        </a:spcBef>
                        <a:spcAft>
                          <a:spcPts val="0"/>
                        </a:spcAft>
                      </a:pPr>
                      <a:r>
                        <a:rPr lang="en-US" sz="1200" b="1" kern="1200" dirty="0">
                          <a:solidFill>
                            <a:srgbClr val="000000"/>
                          </a:solidFill>
                          <a:latin typeface="Arial"/>
                        </a:rPr>
                        <a:t>FY 11</a:t>
                      </a:r>
                      <a:endParaRPr lang="en-US" sz="1200" kern="1400" dirty="0">
                        <a:solidFill>
                          <a:srgbClr val="000000"/>
                        </a:solidFill>
                        <a:latin typeface="Times New Roman"/>
                      </a:endParaRPr>
                    </a:p>
                  </a:txBody>
                  <a:tcPr marL="4754" marR="4754" marT="4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4811">
                <a:tc>
                  <a:txBody>
                    <a:bodyPr/>
                    <a:lstStyle/>
                    <a:p>
                      <a:pPr marL="57150" marR="0" indent="0" algn="l" rtl="0">
                        <a:spcBef>
                          <a:spcPts val="0"/>
                        </a:spcBef>
                        <a:spcAft>
                          <a:spcPts val="0"/>
                        </a:spcAft>
                      </a:pPr>
                      <a:r>
                        <a:rPr lang="en-US" sz="1200" b="1" kern="1200" dirty="0">
                          <a:solidFill>
                            <a:srgbClr val="000000"/>
                          </a:solidFill>
                          <a:latin typeface="Arial"/>
                        </a:rPr>
                        <a:t>Facility</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0" indent="0" algn="ctr" rtl="0">
                        <a:spcBef>
                          <a:spcPts val="0"/>
                        </a:spcBef>
                        <a:spcAft>
                          <a:spcPts val="0"/>
                        </a:spcAft>
                      </a:pPr>
                      <a:r>
                        <a:rPr lang="en-US" sz="1200" kern="1200" dirty="0">
                          <a:solidFill>
                            <a:srgbClr val="000000"/>
                          </a:solidFill>
                          <a:latin typeface="Arial"/>
                        </a:rPr>
                        <a:t>Perm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0" indent="0" algn="ctr" rtl="0">
                        <a:spcBef>
                          <a:spcPts val="0"/>
                        </a:spcBef>
                        <a:spcAft>
                          <a:spcPts val="0"/>
                        </a:spcAft>
                      </a:pPr>
                      <a:r>
                        <a:rPr lang="en-US" sz="1200" kern="1200" dirty="0">
                          <a:solidFill>
                            <a:srgbClr val="000000"/>
                          </a:solidFill>
                          <a:latin typeface="Arial"/>
                        </a:rPr>
                        <a:t>Term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0" indent="0" algn="ctr" rtl="0">
                        <a:spcBef>
                          <a:spcPts val="0"/>
                        </a:spcBef>
                        <a:spcAft>
                          <a:spcPts val="0"/>
                        </a:spcAft>
                      </a:pPr>
                      <a:r>
                        <a:rPr lang="en-US" sz="1200" kern="1200" dirty="0">
                          <a:solidFill>
                            <a:srgbClr val="000000"/>
                          </a:solidFill>
                          <a:latin typeface="Arial"/>
                        </a:rPr>
                        <a:t>Temp</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0" indent="0" algn="ctr" rtl="0">
                        <a:spcBef>
                          <a:spcPts val="0"/>
                        </a:spcBef>
                        <a:spcAft>
                          <a:spcPts val="0"/>
                        </a:spcAft>
                      </a:pPr>
                      <a:r>
                        <a:rPr lang="en-US" sz="1200" b="1" kern="1200" dirty="0">
                          <a:solidFill>
                            <a:srgbClr val="000000"/>
                          </a:solidFill>
                          <a:latin typeface="Arial"/>
                        </a:rPr>
                        <a:t>Total</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0" indent="0" algn="ctr" rtl="0">
                        <a:spcBef>
                          <a:spcPts val="0"/>
                        </a:spcBef>
                        <a:spcAft>
                          <a:spcPts val="0"/>
                        </a:spcAft>
                      </a:pPr>
                      <a:r>
                        <a:rPr lang="en-US" sz="1200" kern="1200" dirty="0" err="1" smtClean="0">
                          <a:solidFill>
                            <a:srgbClr val="000000"/>
                          </a:solidFill>
                          <a:latin typeface="Arial"/>
                        </a:rPr>
                        <a:t>Vac</a:t>
                      </a:r>
                      <a:r>
                        <a:rPr lang="en-US" sz="1200" kern="1200" dirty="0" smtClean="0">
                          <a:solidFill>
                            <a:srgbClr val="000000"/>
                          </a:solidFill>
                          <a:latin typeface="Arial"/>
                        </a:rPr>
                        <a:t> Rate</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0" indent="0" algn="ctr" rtl="0">
                        <a:spcBef>
                          <a:spcPts val="0"/>
                        </a:spcBef>
                        <a:spcAft>
                          <a:spcPts val="0"/>
                        </a:spcAft>
                      </a:pPr>
                      <a:r>
                        <a:rPr lang="en-US" sz="1200" kern="1200" dirty="0">
                          <a:solidFill>
                            <a:srgbClr val="000000"/>
                          </a:solidFill>
                          <a:latin typeface="Arial"/>
                        </a:rPr>
                        <a:t>Perm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rtl="0">
                        <a:spcBef>
                          <a:spcPts val="0"/>
                        </a:spcBef>
                        <a:spcAft>
                          <a:spcPts val="0"/>
                        </a:spcAft>
                      </a:pPr>
                      <a:r>
                        <a:rPr lang="en-US" sz="1200" kern="1200" dirty="0">
                          <a:solidFill>
                            <a:srgbClr val="000000"/>
                          </a:solidFill>
                          <a:latin typeface="Arial"/>
                        </a:rPr>
                        <a:t>Term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rtl="0">
                        <a:spcBef>
                          <a:spcPts val="0"/>
                        </a:spcBef>
                        <a:spcAft>
                          <a:spcPts val="0"/>
                        </a:spcAft>
                      </a:pPr>
                      <a:r>
                        <a:rPr lang="en-US" sz="1200" kern="1200" dirty="0">
                          <a:solidFill>
                            <a:srgbClr val="000000"/>
                          </a:solidFill>
                          <a:latin typeface="Arial"/>
                        </a:rPr>
                        <a:t>Temp</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rtl="0">
                        <a:spcBef>
                          <a:spcPts val="0"/>
                        </a:spcBef>
                        <a:spcAft>
                          <a:spcPts val="0"/>
                        </a:spcAft>
                      </a:pPr>
                      <a:r>
                        <a:rPr lang="en-US" sz="1200" b="1" kern="1200" dirty="0">
                          <a:solidFill>
                            <a:srgbClr val="000000"/>
                          </a:solidFill>
                          <a:latin typeface="Arial"/>
                        </a:rPr>
                        <a:t>Total</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rtl="0">
                        <a:spcBef>
                          <a:spcPts val="0"/>
                        </a:spcBef>
                        <a:spcAft>
                          <a:spcPts val="0"/>
                        </a:spcAft>
                      </a:pPr>
                      <a:r>
                        <a:rPr lang="en-US" sz="1200" kern="1200" dirty="0" err="1" smtClean="0">
                          <a:solidFill>
                            <a:srgbClr val="000000"/>
                          </a:solidFill>
                          <a:latin typeface="Arial"/>
                        </a:rPr>
                        <a:t>Vac</a:t>
                      </a:r>
                      <a:endParaRPr lang="en-US" sz="1200" kern="1200" dirty="0" smtClean="0">
                        <a:solidFill>
                          <a:srgbClr val="000000"/>
                        </a:solidFill>
                        <a:latin typeface="Arial"/>
                      </a:endParaRPr>
                    </a:p>
                    <a:p>
                      <a:pPr marL="0" marR="0" indent="0" algn="ctr" rtl="0">
                        <a:spcBef>
                          <a:spcPts val="0"/>
                        </a:spcBef>
                        <a:spcAft>
                          <a:spcPts val="0"/>
                        </a:spcAft>
                      </a:pPr>
                      <a:r>
                        <a:rPr lang="en-US" sz="1200" kern="1200" dirty="0" smtClean="0">
                          <a:solidFill>
                            <a:srgbClr val="000000"/>
                          </a:solidFill>
                          <a:latin typeface="Arial"/>
                        </a:rPr>
                        <a:t>Rate</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ctr" rtl="0">
                        <a:spcBef>
                          <a:spcPts val="0"/>
                        </a:spcBef>
                        <a:spcAft>
                          <a:spcPts val="0"/>
                        </a:spcAft>
                      </a:pPr>
                      <a:r>
                        <a:rPr lang="en-US" sz="1200" kern="1200" dirty="0">
                          <a:solidFill>
                            <a:srgbClr val="000000"/>
                          </a:solidFill>
                          <a:latin typeface="Arial"/>
                        </a:rPr>
                        <a:t>Perm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indent="0" algn="ctr" rtl="0">
                        <a:spcBef>
                          <a:spcPts val="0"/>
                        </a:spcBef>
                        <a:spcAft>
                          <a:spcPts val="0"/>
                        </a:spcAft>
                      </a:pPr>
                      <a:r>
                        <a:rPr lang="en-US" sz="1200" kern="1200" dirty="0">
                          <a:solidFill>
                            <a:srgbClr val="000000"/>
                          </a:solidFill>
                          <a:latin typeface="Arial"/>
                        </a:rPr>
                        <a:t>Term</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indent="0" algn="ctr" rtl="0">
                        <a:spcBef>
                          <a:spcPts val="0"/>
                        </a:spcBef>
                        <a:spcAft>
                          <a:spcPts val="0"/>
                        </a:spcAft>
                      </a:pPr>
                      <a:r>
                        <a:rPr lang="en-US" sz="1200" kern="1200" dirty="0">
                          <a:solidFill>
                            <a:srgbClr val="000000"/>
                          </a:solidFill>
                          <a:latin typeface="Arial"/>
                        </a:rPr>
                        <a:t>Temp</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indent="0" algn="ctr" rtl="0">
                        <a:spcBef>
                          <a:spcPts val="0"/>
                        </a:spcBef>
                        <a:spcAft>
                          <a:spcPts val="0"/>
                        </a:spcAft>
                      </a:pPr>
                      <a:r>
                        <a:rPr lang="en-US" sz="1200" b="1" kern="1200" dirty="0">
                          <a:solidFill>
                            <a:srgbClr val="000000"/>
                          </a:solidFill>
                          <a:latin typeface="Arial"/>
                        </a:rPr>
                        <a:t>Total</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indent="0" algn="ctr" rtl="0">
                        <a:spcBef>
                          <a:spcPts val="0"/>
                        </a:spcBef>
                        <a:spcAft>
                          <a:spcPts val="0"/>
                        </a:spcAft>
                      </a:pPr>
                      <a:r>
                        <a:rPr lang="en-US" sz="1200" kern="1200" dirty="0" err="1" smtClean="0">
                          <a:solidFill>
                            <a:srgbClr val="000000"/>
                          </a:solidFill>
                          <a:latin typeface="Arial"/>
                        </a:rPr>
                        <a:t>Vac</a:t>
                      </a:r>
                      <a:r>
                        <a:rPr lang="en-US" sz="1200" kern="1200" dirty="0" smtClean="0">
                          <a:solidFill>
                            <a:srgbClr val="000000"/>
                          </a:solidFill>
                          <a:latin typeface="Arial"/>
                        </a:rPr>
                        <a:t> Rate</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TLH</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dirty="0">
                          <a:solidFill>
                            <a:srgbClr val="000000"/>
                          </a:solidFill>
                          <a:latin typeface="Arial"/>
                        </a:rPr>
                        <a:t>74.0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a:solidFill>
                            <a:srgbClr val="000000"/>
                          </a:solidFill>
                          <a:latin typeface="Arial"/>
                        </a:rPr>
                        <a:t>74.0</a:t>
                      </a:r>
                      <a:endParaRPr lang="en-US" sz="1200" b="1"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18%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74.0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3.0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77.0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22%</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dirty="0">
                          <a:solidFill>
                            <a:srgbClr val="000000"/>
                          </a:solidFill>
                          <a:latin typeface="Arial"/>
                        </a:rPr>
                        <a:t>72.0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dirty="0">
                          <a:solidFill>
                            <a:srgbClr val="000000"/>
                          </a:solidFill>
                          <a:latin typeface="Arial"/>
                        </a:rPr>
                        <a:t>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a:solidFill>
                            <a:srgbClr val="000000"/>
                          </a:solidFill>
                          <a:latin typeface="Arial"/>
                        </a:rPr>
                        <a:t>3.0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80.0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23%</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NMBHI</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dirty="0">
                          <a:solidFill>
                            <a:srgbClr val="000000"/>
                          </a:solidFill>
                          <a:latin typeface="Arial"/>
                        </a:rPr>
                        <a:t>1012.5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12.0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1024.5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1028.5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1028.5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11%</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dirty="0">
                          <a:solidFill>
                            <a:srgbClr val="000000"/>
                          </a:solidFill>
                          <a:latin typeface="Arial"/>
                        </a:rPr>
                        <a:t>1022.5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1022.5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15%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NMRC</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dirty="0">
                          <a:solidFill>
                            <a:srgbClr val="000000"/>
                          </a:solidFill>
                          <a:latin typeface="Arial"/>
                        </a:rPr>
                        <a:t>118.0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118.0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19%</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a:solidFill>
                            <a:srgbClr val="000000"/>
                          </a:solidFill>
                          <a:latin typeface="Arial"/>
                        </a:rPr>
                        <a:t>118.0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118.0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23%</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a:solidFill>
                            <a:srgbClr val="000000"/>
                          </a:solidFill>
                          <a:latin typeface="Arial"/>
                        </a:rPr>
                        <a:t>115.0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115.0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26%</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SATC</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dirty="0">
                          <a:solidFill>
                            <a:srgbClr val="000000"/>
                          </a:solidFill>
                          <a:latin typeface="Arial"/>
                        </a:rPr>
                        <a:t>129.0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129.0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11%</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a:solidFill>
                            <a:srgbClr val="000000"/>
                          </a:solidFill>
                          <a:latin typeface="Arial"/>
                        </a:rPr>
                        <a:t>130.0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135.0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12%</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a:solidFill>
                            <a:srgbClr val="000000"/>
                          </a:solidFill>
                          <a:latin typeface="Arial"/>
                        </a:rPr>
                        <a:t>129.0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134.0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13%</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NMVH</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dirty="0">
                          <a:solidFill>
                            <a:srgbClr val="000000"/>
                          </a:solidFill>
                          <a:latin typeface="Arial"/>
                        </a:rPr>
                        <a:t>232.5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232.5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18%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232.5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232.5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14%</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dirty="0">
                          <a:solidFill>
                            <a:srgbClr val="000000"/>
                          </a:solidFill>
                          <a:latin typeface="Arial"/>
                        </a:rPr>
                        <a:t>231.0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0.5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231.5</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15%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FBMC</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a:solidFill>
                            <a:srgbClr val="000000"/>
                          </a:solidFill>
                          <a:latin typeface="Arial"/>
                        </a:rPr>
                        <a:t>363.0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363.0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19%</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a:solidFill>
                            <a:srgbClr val="000000"/>
                          </a:solidFill>
                          <a:latin typeface="Arial"/>
                        </a:rPr>
                        <a:t>367.0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367.0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17%</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dirty="0">
                          <a:solidFill>
                            <a:srgbClr val="000000"/>
                          </a:solidFill>
                          <a:latin typeface="Arial"/>
                        </a:rPr>
                        <a:t>362.0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362.0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16%</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72951">
                <a:tc>
                  <a:txBody>
                    <a:bodyPr/>
                    <a:lstStyle/>
                    <a:p>
                      <a:pPr marL="57150" marR="0" indent="0" algn="l" rtl="0">
                        <a:spcBef>
                          <a:spcPts val="0"/>
                        </a:spcBef>
                        <a:spcAft>
                          <a:spcPts val="0"/>
                        </a:spcAft>
                      </a:pPr>
                      <a:r>
                        <a:rPr lang="en-US" sz="1200" b="1" kern="1200">
                          <a:solidFill>
                            <a:srgbClr val="000000"/>
                          </a:solidFill>
                          <a:latin typeface="Arial"/>
                        </a:rPr>
                        <a:t>LLCP</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B6CD"/>
                    </a:solidFill>
                  </a:tcPr>
                </a:tc>
                <a:tc>
                  <a:txBody>
                    <a:bodyPr/>
                    <a:lstStyle/>
                    <a:p>
                      <a:pPr marL="0" marR="47625" indent="0" algn="r" rtl="0">
                        <a:spcBef>
                          <a:spcPts val="0"/>
                        </a:spcBef>
                        <a:spcAft>
                          <a:spcPts val="0"/>
                        </a:spcAft>
                      </a:pPr>
                      <a:r>
                        <a:rPr lang="en-US" sz="1200" kern="1200">
                          <a:solidFill>
                            <a:srgbClr val="000000"/>
                          </a:solidFill>
                          <a:latin typeface="Arial"/>
                        </a:rPr>
                        <a:t>334.0</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kern="1200" dirty="0">
                          <a:solidFill>
                            <a:srgbClr val="000000"/>
                          </a:solidFill>
                          <a:latin typeface="Arial"/>
                        </a:rPr>
                        <a:t>15.0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349.0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kern="1200" dirty="0">
                          <a:solidFill>
                            <a:srgbClr val="000000"/>
                          </a:solidFill>
                          <a:latin typeface="Arial"/>
                        </a:rPr>
                        <a:t>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kern="1200" dirty="0">
                          <a:solidFill>
                            <a:srgbClr val="000000"/>
                          </a:solidFill>
                          <a:latin typeface="Arial"/>
                        </a:rPr>
                        <a:t>335.0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kern="1200">
                          <a:solidFill>
                            <a:srgbClr val="000000"/>
                          </a:solidFill>
                          <a:latin typeface="Arial"/>
                        </a:rPr>
                        <a:t> </a:t>
                      </a:r>
                      <a:endParaRPr lang="en-US" sz="1200" kern="140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kern="1200" dirty="0">
                          <a:solidFill>
                            <a:srgbClr val="000000"/>
                          </a:solidFill>
                          <a:latin typeface="Arial"/>
                        </a:rPr>
                        <a:t>15.0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350.0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kern="1200" dirty="0">
                          <a:solidFill>
                            <a:srgbClr val="000000"/>
                          </a:solidFill>
                          <a:latin typeface="Arial"/>
                        </a:rPr>
                        <a:t>13%</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kern="1200" dirty="0">
                          <a:solidFill>
                            <a:srgbClr val="000000"/>
                          </a:solidFill>
                          <a:latin typeface="Arial"/>
                        </a:rPr>
                        <a:t>335.0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kern="1200" dirty="0">
                          <a:solidFill>
                            <a:srgbClr val="000000"/>
                          </a:solidFill>
                          <a:latin typeface="Arial"/>
                        </a:rPr>
                        <a:t>15.0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350.0</a:t>
                      </a:r>
                      <a:endParaRPr lang="en-US" sz="1200" b="1"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kern="1200" dirty="0">
                          <a:solidFill>
                            <a:srgbClr val="000000"/>
                          </a:solidFill>
                          <a:latin typeface="Arial"/>
                        </a:rPr>
                        <a:t>18%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50368">
                <a:tc>
                  <a:txBody>
                    <a:bodyPr/>
                    <a:lstStyle/>
                    <a:p>
                      <a:pPr marL="57150" marR="0" indent="0" algn="l" rtl="0">
                        <a:spcBef>
                          <a:spcPts val="0"/>
                        </a:spcBef>
                        <a:spcAft>
                          <a:spcPts val="0"/>
                        </a:spcAft>
                      </a:pPr>
                      <a:r>
                        <a:rPr lang="en-US" sz="1200" b="1" kern="1200" dirty="0">
                          <a:solidFill>
                            <a:srgbClr val="000000"/>
                          </a:solidFill>
                          <a:latin typeface="Arial"/>
                        </a:rPr>
                        <a:t>TOTAL</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47625" indent="0" algn="r" rtl="0">
                        <a:spcBef>
                          <a:spcPts val="0"/>
                        </a:spcBef>
                        <a:spcAft>
                          <a:spcPts val="0"/>
                        </a:spcAft>
                      </a:pPr>
                      <a:r>
                        <a:rPr lang="en-US" sz="1200" b="1" kern="1200" dirty="0">
                          <a:solidFill>
                            <a:srgbClr val="000000"/>
                          </a:solidFill>
                          <a:latin typeface="Arial"/>
                        </a:rPr>
                        <a:t>2263.0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0.0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47625" indent="0" algn="ctr" rtl="0">
                        <a:spcBef>
                          <a:spcPts val="0"/>
                        </a:spcBef>
                        <a:spcAft>
                          <a:spcPts val="0"/>
                        </a:spcAft>
                      </a:pPr>
                      <a:r>
                        <a:rPr lang="en-US" sz="1200" b="1" kern="1200" dirty="0">
                          <a:solidFill>
                            <a:srgbClr val="000000"/>
                          </a:solidFill>
                          <a:latin typeface="Arial"/>
                        </a:rPr>
                        <a:t>27.0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2290.0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28575" indent="0" algn="ctr" rtl="0">
                        <a:spcBef>
                          <a:spcPts val="0"/>
                        </a:spcBef>
                        <a:spcAft>
                          <a:spcPts val="0"/>
                        </a:spcAft>
                      </a:pPr>
                      <a:r>
                        <a:rPr lang="en-US" sz="1200" b="1" kern="1200" dirty="0">
                          <a:solidFill>
                            <a:srgbClr val="000000"/>
                          </a:solidFill>
                          <a:latin typeface="Arial"/>
                        </a:rPr>
                        <a:t>14%</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D5FF"/>
                    </a:solidFill>
                  </a:tcPr>
                </a:tc>
                <a:tc>
                  <a:txBody>
                    <a:bodyPr/>
                    <a:lstStyle/>
                    <a:p>
                      <a:pPr marL="0" marR="38100" indent="0" algn="r" rtl="0">
                        <a:spcBef>
                          <a:spcPts val="0"/>
                        </a:spcBef>
                        <a:spcAft>
                          <a:spcPts val="0"/>
                        </a:spcAft>
                      </a:pPr>
                      <a:r>
                        <a:rPr lang="en-US" sz="1200" b="1" kern="1200" dirty="0">
                          <a:solidFill>
                            <a:srgbClr val="000000"/>
                          </a:solidFill>
                          <a:latin typeface="Arial"/>
                        </a:rPr>
                        <a:t>2285.0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0" indent="0" algn="r" rtl="0">
                        <a:spcBef>
                          <a:spcPts val="0"/>
                        </a:spcBef>
                        <a:spcAft>
                          <a:spcPts val="0"/>
                        </a:spcAft>
                      </a:pPr>
                      <a:r>
                        <a:rPr lang="en-US" sz="1200" b="1" kern="1200" dirty="0">
                          <a:solidFill>
                            <a:srgbClr val="000000"/>
                          </a:solidFill>
                          <a:latin typeface="Arial"/>
                        </a:rPr>
                        <a:t> </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47625" indent="0" algn="ctr" rtl="0">
                        <a:spcBef>
                          <a:spcPts val="0"/>
                        </a:spcBef>
                        <a:spcAft>
                          <a:spcPts val="0"/>
                        </a:spcAft>
                      </a:pPr>
                      <a:r>
                        <a:rPr lang="en-US" sz="1200" b="1" kern="1200" dirty="0">
                          <a:solidFill>
                            <a:srgbClr val="000000"/>
                          </a:solidFill>
                          <a:latin typeface="Arial"/>
                        </a:rPr>
                        <a:t>23.0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2308.0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28575" indent="0" algn="ctr" rtl="0">
                        <a:spcBef>
                          <a:spcPts val="0"/>
                        </a:spcBef>
                        <a:spcAft>
                          <a:spcPts val="0"/>
                        </a:spcAft>
                      </a:pPr>
                      <a:r>
                        <a:rPr lang="en-US" sz="1200" b="1" kern="1200" dirty="0">
                          <a:solidFill>
                            <a:srgbClr val="000000"/>
                          </a:solidFill>
                          <a:latin typeface="Arial"/>
                        </a:rPr>
                        <a:t>16%</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marL="0" marR="38100" indent="0" algn="r" rtl="0">
                        <a:spcBef>
                          <a:spcPts val="0"/>
                        </a:spcBef>
                        <a:spcAft>
                          <a:spcPts val="0"/>
                        </a:spcAft>
                      </a:pPr>
                      <a:r>
                        <a:rPr lang="en-US" sz="1200" b="1" kern="1200" dirty="0">
                          <a:solidFill>
                            <a:srgbClr val="000000"/>
                          </a:solidFill>
                          <a:latin typeface="Arial"/>
                        </a:rPr>
                        <a:t>2266.5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tabLst>
                          <a:tab pos="380390" algn="l"/>
                        </a:tabLst>
                      </a:pPr>
                      <a:r>
                        <a:rPr lang="en-US" sz="1200" b="1" kern="1200" dirty="0">
                          <a:solidFill>
                            <a:srgbClr val="000000"/>
                          </a:solidFill>
                          <a:latin typeface="Arial"/>
                        </a:rPr>
                        <a:t>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47625" indent="0" algn="ctr" rtl="0">
                        <a:spcBef>
                          <a:spcPts val="0"/>
                        </a:spcBef>
                        <a:spcAft>
                          <a:spcPts val="0"/>
                        </a:spcAft>
                      </a:pPr>
                      <a:r>
                        <a:rPr lang="en-US" sz="1200" b="1" kern="1200" dirty="0">
                          <a:solidFill>
                            <a:srgbClr val="000000"/>
                          </a:solidFill>
                          <a:latin typeface="Arial"/>
                        </a:rPr>
                        <a:t>23.5</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38100" indent="0" algn="r" rtl="0">
                        <a:spcBef>
                          <a:spcPts val="0"/>
                        </a:spcBef>
                        <a:spcAft>
                          <a:spcPts val="0"/>
                        </a:spcAft>
                      </a:pPr>
                      <a:r>
                        <a:rPr lang="en-US" sz="1200" b="1" kern="1200" dirty="0">
                          <a:solidFill>
                            <a:srgbClr val="000000"/>
                          </a:solidFill>
                          <a:latin typeface="Arial"/>
                        </a:rPr>
                        <a:t>2295.0</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28575" indent="0" algn="ctr" rtl="0">
                        <a:spcBef>
                          <a:spcPts val="0"/>
                        </a:spcBef>
                        <a:spcAft>
                          <a:spcPts val="0"/>
                        </a:spcAft>
                      </a:pPr>
                      <a:r>
                        <a:rPr lang="en-US" sz="1200" b="1" kern="1200" dirty="0">
                          <a:solidFill>
                            <a:srgbClr val="000000"/>
                          </a:solidFill>
                          <a:latin typeface="Arial"/>
                        </a:rPr>
                        <a:t>18%</a:t>
                      </a:r>
                      <a:endParaRPr lang="en-US" sz="1200" kern="1400" dirty="0">
                        <a:solidFill>
                          <a:srgbClr val="000000"/>
                        </a:solidFill>
                        <a:latin typeface="Times New Roman"/>
                      </a:endParaRPr>
                    </a:p>
                  </a:txBody>
                  <a:tcPr marL="4754" marR="4754" marT="4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sp>
        <p:nvSpPr>
          <p:cNvPr id="12" name="Rectangle 11"/>
          <p:cNvSpPr/>
          <p:nvPr/>
        </p:nvSpPr>
        <p:spPr>
          <a:xfrm>
            <a:off x="533400" y="270089"/>
            <a:ext cx="8077200" cy="954107"/>
          </a:xfrm>
          <a:prstGeom prst="rect">
            <a:avLst/>
          </a:prstGeom>
        </p:spPr>
        <p:txBody>
          <a:bodyPr wrap="square">
            <a:spAutoFit/>
          </a:bodyPr>
          <a:lstStyle/>
          <a:p>
            <a:pPr algn="ctr"/>
            <a:r>
              <a:rPr lang="en-US" sz="2800" b="1" dirty="0" smtClean="0">
                <a:latin typeface="Arial" pitchFamily="34" charset="0"/>
                <a:cs typeface="Arial" pitchFamily="34" charset="0"/>
              </a:rPr>
              <a:t>FTE Totals by Facility </a:t>
            </a:r>
          </a:p>
          <a:p>
            <a:pPr algn="ctr"/>
            <a:r>
              <a:rPr lang="en-US" sz="2800" b="1" dirty="0" smtClean="0">
                <a:latin typeface="Arial" pitchFamily="34" charset="0"/>
                <a:cs typeface="Arial" pitchFamily="34" charset="0"/>
              </a:rPr>
              <a:t>Including Vacancy Rate</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14</a:t>
            </a:fld>
            <a:endParaRPr lang="en-US" dirty="0"/>
          </a:p>
        </p:txBody>
      </p:sp>
      <p:sp>
        <p:nvSpPr>
          <p:cNvPr id="15" name="Rectangle 14"/>
          <p:cNvSpPr/>
          <p:nvPr/>
        </p:nvSpPr>
        <p:spPr>
          <a:xfrm>
            <a:off x="457200" y="381000"/>
            <a:ext cx="8305800" cy="830997"/>
          </a:xfrm>
          <a:prstGeom prst="rect">
            <a:avLst/>
          </a:prstGeom>
        </p:spPr>
        <p:txBody>
          <a:bodyPr wrap="square">
            <a:spAutoFit/>
          </a:bodyPr>
          <a:lstStyle/>
          <a:p>
            <a:pPr algn="ctr"/>
            <a:r>
              <a:rPr lang="en-US" sz="2800" b="1" dirty="0" smtClean="0">
                <a:latin typeface="Arial" pitchFamily="34" charset="0"/>
                <a:cs typeface="Arial" pitchFamily="34" charset="0"/>
              </a:rPr>
              <a:t>FY07-FY11 Overtime Totals</a:t>
            </a:r>
          </a:p>
          <a:p>
            <a:pPr algn="ctr"/>
            <a:r>
              <a:rPr lang="en-US" dirty="0" smtClean="0">
                <a:latin typeface="Arial" pitchFamily="34" charset="0"/>
                <a:cs typeface="Arial" pitchFamily="34" charset="0"/>
              </a:rPr>
              <a:t>(Whole Numbers)</a:t>
            </a:r>
          </a:p>
        </p:txBody>
      </p:sp>
      <p:graphicFrame>
        <p:nvGraphicFramePr>
          <p:cNvPr id="7" name="Object 2"/>
          <p:cNvGraphicFramePr>
            <a:graphicFrameLocks noChangeAspect="1"/>
          </p:cNvGraphicFramePr>
          <p:nvPr/>
        </p:nvGraphicFramePr>
        <p:xfrm>
          <a:off x="152400" y="2133600"/>
          <a:ext cx="8856350" cy="38623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800" y="6172200"/>
            <a:ext cx="7772400" cy="369332"/>
          </a:xfrm>
          <a:prstGeom prst="rect">
            <a:avLst/>
          </a:prstGeom>
          <a:noFill/>
        </p:spPr>
        <p:txBody>
          <a:bodyPr wrap="square" rtlCol="0">
            <a:spAutoFit/>
          </a:bodyPr>
          <a:lstStyle/>
          <a:p>
            <a:pPr algn="ctr"/>
            <a:r>
              <a:rPr lang="en-US" dirty="0" smtClean="0">
                <a:latin typeface="Arial" pitchFamily="34" charset="0"/>
                <a:cs typeface="Arial" pitchFamily="34" charset="0"/>
              </a:rPr>
              <a:t>* FY10 and FY11 </a:t>
            </a:r>
            <a:r>
              <a:rPr lang="en-US" dirty="0" err="1" smtClean="0">
                <a:latin typeface="Arial" pitchFamily="34" charset="0"/>
                <a:cs typeface="Arial" pitchFamily="34" charset="0"/>
              </a:rPr>
              <a:t>actuals</a:t>
            </a:r>
            <a:r>
              <a:rPr lang="en-US" dirty="0" smtClean="0">
                <a:latin typeface="Arial" pitchFamily="34" charset="0"/>
                <a:cs typeface="Arial" pitchFamily="34" charset="0"/>
              </a:rPr>
              <a:t> include stand-by, on-call and call-back pay.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15</a:t>
            </a:fld>
            <a:endParaRPr lang="en-US" dirty="0"/>
          </a:p>
        </p:txBody>
      </p:sp>
      <p:sp>
        <p:nvSpPr>
          <p:cNvPr id="15" name="Rectangle 14"/>
          <p:cNvSpPr/>
          <p:nvPr/>
        </p:nvSpPr>
        <p:spPr>
          <a:xfrm>
            <a:off x="420988" y="342781"/>
            <a:ext cx="8305800" cy="800219"/>
          </a:xfrm>
          <a:prstGeom prst="rect">
            <a:avLst/>
          </a:prstGeom>
        </p:spPr>
        <p:txBody>
          <a:bodyPr wrap="square">
            <a:spAutoFit/>
          </a:bodyPr>
          <a:lstStyle/>
          <a:p>
            <a:pPr algn="ctr"/>
            <a:r>
              <a:rPr lang="en-US" sz="2800" b="1" dirty="0" smtClean="0">
                <a:latin typeface="Arial" pitchFamily="34" charset="0"/>
                <a:cs typeface="Arial" pitchFamily="34" charset="0"/>
              </a:rPr>
              <a:t>FY09-FY11 Overtime Totals by Facility</a:t>
            </a:r>
          </a:p>
          <a:p>
            <a:pPr algn="ctr"/>
            <a:r>
              <a:rPr lang="en-US" dirty="0" smtClean="0">
                <a:latin typeface="Arial" pitchFamily="34" charset="0"/>
                <a:cs typeface="Arial" pitchFamily="34" charset="0"/>
              </a:rPr>
              <a:t>(Whole Numbers)</a:t>
            </a:r>
          </a:p>
        </p:txBody>
      </p:sp>
      <p:graphicFrame>
        <p:nvGraphicFramePr>
          <p:cNvPr id="6" name="Object 2"/>
          <p:cNvGraphicFramePr>
            <a:graphicFrameLocks noChangeAspect="1"/>
          </p:cNvGraphicFramePr>
          <p:nvPr/>
        </p:nvGraphicFramePr>
        <p:xfrm>
          <a:off x="114668" y="1752600"/>
          <a:ext cx="8810748"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16</a:t>
            </a:fld>
            <a:endParaRPr lang="en-US" dirty="0"/>
          </a:p>
        </p:txBody>
      </p:sp>
      <p:sp>
        <p:nvSpPr>
          <p:cNvPr id="4" name="AutoShape 23"/>
          <p:cNvSpPr>
            <a:spLocks noChangeArrowheads="1"/>
          </p:cNvSpPr>
          <p:nvPr/>
        </p:nvSpPr>
        <p:spPr bwMode="gray">
          <a:xfrm>
            <a:off x="1641689" y="2895600"/>
            <a:ext cx="57912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14"/>
          <p:cNvSpPr/>
          <p:nvPr/>
        </p:nvSpPr>
        <p:spPr>
          <a:xfrm>
            <a:off x="2362200" y="2971800"/>
            <a:ext cx="4953000" cy="523220"/>
          </a:xfrm>
          <a:prstGeom prst="rect">
            <a:avLst/>
          </a:prstGeom>
        </p:spPr>
        <p:txBody>
          <a:bodyPr wrap="square">
            <a:spAutoFit/>
          </a:bodyPr>
          <a:lstStyle/>
          <a:p>
            <a:pPr algn="ctr"/>
            <a:r>
              <a:rPr lang="en-US" sz="2800" b="1" dirty="0" smtClean="0">
                <a:latin typeface="Arial" pitchFamily="34" charset="0"/>
                <a:cs typeface="Arial" pitchFamily="34" charset="0"/>
              </a:rPr>
              <a:t>Information Technology</a:t>
            </a:r>
          </a:p>
        </p:txBody>
      </p:sp>
      <p:sp>
        <p:nvSpPr>
          <p:cNvPr id="6" name="AutoShape 24"/>
          <p:cNvSpPr>
            <a:spLocks noChangeArrowheads="1"/>
          </p:cNvSpPr>
          <p:nvPr/>
        </p:nvSpPr>
        <p:spPr bwMode="gray">
          <a:xfrm>
            <a:off x="1318783" y="2703212"/>
            <a:ext cx="990600" cy="9906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17</a:t>
            </a:fld>
            <a:endParaRPr lang="en-US" dirty="0"/>
          </a:p>
        </p:txBody>
      </p:sp>
      <p:sp>
        <p:nvSpPr>
          <p:cNvPr id="15" name="Rectangle 14"/>
          <p:cNvSpPr/>
          <p:nvPr/>
        </p:nvSpPr>
        <p:spPr>
          <a:xfrm>
            <a:off x="457200" y="381000"/>
            <a:ext cx="8305800" cy="523220"/>
          </a:xfrm>
          <a:prstGeom prst="rect">
            <a:avLst/>
          </a:prstGeom>
        </p:spPr>
        <p:txBody>
          <a:bodyPr wrap="square">
            <a:spAutoFit/>
          </a:bodyPr>
          <a:lstStyle/>
          <a:p>
            <a:pPr algn="ctr"/>
            <a:r>
              <a:rPr lang="en-US" sz="2800" b="1" dirty="0" smtClean="0">
                <a:latin typeface="Arial" pitchFamily="34" charset="0"/>
                <a:cs typeface="Arial" pitchFamily="34" charset="0"/>
              </a:rPr>
              <a:t>Total Number of Computers by Facility</a:t>
            </a:r>
          </a:p>
        </p:txBody>
      </p:sp>
      <p:graphicFrame>
        <p:nvGraphicFramePr>
          <p:cNvPr id="6" name="Object 2"/>
          <p:cNvGraphicFramePr>
            <a:graphicFrameLocks noChangeAspect="1"/>
          </p:cNvGraphicFramePr>
          <p:nvPr/>
        </p:nvGraphicFramePr>
        <p:xfrm>
          <a:off x="228600" y="1981200"/>
          <a:ext cx="871023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18</a:t>
            </a:fld>
            <a:endParaRPr lang="en-US" dirty="0"/>
          </a:p>
        </p:txBody>
      </p:sp>
      <p:sp>
        <p:nvSpPr>
          <p:cNvPr id="15" name="Rectangle 14"/>
          <p:cNvSpPr/>
          <p:nvPr/>
        </p:nvSpPr>
        <p:spPr>
          <a:xfrm>
            <a:off x="457200" y="264812"/>
            <a:ext cx="8305800" cy="954107"/>
          </a:xfrm>
          <a:prstGeom prst="rect">
            <a:avLst/>
          </a:prstGeom>
        </p:spPr>
        <p:txBody>
          <a:bodyPr wrap="square">
            <a:spAutoFit/>
          </a:bodyPr>
          <a:lstStyle/>
          <a:p>
            <a:pPr algn="ctr"/>
            <a:r>
              <a:rPr lang="en-US" sz="2800" b="1" dirty="0" smtClean="0">
                <a:latin typeface="Arial" pitchFamily="34" charset="0"/>
                <a:cs typeface="Arial" pitchFamily="34" charset="0"/>
              </a:rPr>
              <a:t>Computer Replacement FY09-FY11 </a:t>
            </a:r>
          </a:p>
          <a:p>
            <a:pPr algn="ctr"/>
            <a:r>
              <a:rPr lang="en-US" sz="2800" b="1" dirty="0" smtClean="0">
                <a:latin typeface="Arial" pitchFamily="34" charset="0"/>
                <a:cs typeface="Arial" pitchFamily="34" charset="0"/>
              </a:rPr>
              <a:t>by Facility</a:t>
            </a:r>
          </a:p>
        </p:txBody>
      </p:sp>
      <p:graphicFrame>
        <p:nvGraphicFramePr>
          <p:cNvPr id="7" name="Object 2"/>
          <p:cNvGraphicFramePr>
            <a:graphicFrameLocks noChangeAspect="1"/>
          </p:cNvGraphicFramePr>
          <p:nvPr/>
        </p:nvGraphicFramePr>
        <p:xfrm>
          <a:off x="228600" y="1828800"/>
          <a:ext cx="8763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19</a:t>
            </a:fld>
            <a:endParaRPr lang="en-US" dirty="0"/>
          </a:p>
        </p:txBody>
      </p:sp>
      <p:sp>
        <p:nvSpPr>
          <p:cNvPr id="15" name="Rectangle 14"/>
          <p:cNvSpPr/>
          <p:nvPr/>
        </p:nvSpPr>
        <p:spPr>
          <a:xfrm>
            <a:off x="457200" y="304800"/>
            <a:ext cx="8305800" cy="954107"/>
          </a:xfrm>
          <a:prstGeom prst="rect">
            <a:avLst/>
          </a:prstGeom>
        </p:spPr>
        <p:txBody>
          <a:bodyPr wrap="square">
            <a:spAutoFit/>
          </a:bodyPr>
          <a:lstStyle/>
          <a:p>
            <a:pPr algn="ctr"/>
            <a:r>
              <a:rPr lang="en-US" sz="2800" b="1" dirty="0" smtClean="0">
                <a:latin typeface="Arial" pitchFamily="34" charset="0"/>
                <a:cs typeface="Arial" pitchFamily="34" charset="0"/>
              </a:rPr>
              <a:t>Percentage of Computers Replaced Since FY09 </a:t>
            </a:r>
          </a:p>
          <a:p>
            <a:pPr algn="ctr"/>
            <a:r>
              <a:rPr lang="en-US" sz="2800" b="1" dirty="0" smtClean="0">
                <a:latin typeface="Arial" pitchFamily="34" charset="0"/>
                <a:cs typeface="Arial" pitchFamily="34" charset="0"/>
              </a:rPr>
              <a:t>by Facility</a:t>
            </a:r>
          </a:p>
        </p:txBody>
      </p:sp>
      <p:graphicFrame>
        <p:nvGraphicFramePr>
          <p:cNvPr id="7" name="Chart 6"/>
          <p:cNvGraphicFramePr/>
          <p:nvPr/>
        </p:nvGraphicFramePr>
        <p:xfrm>
          <a:off x="381000" y="1795462"/>
          <a:ext cx="8381999" cy="4605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3"/>
          <p:cNvSpPr>
            <a:spLocks noChangeArrowheads="1"/>
          </p:cNvSpPr>
          <p:nvPr/>
        </p:nvSpPr>
        <p:spPr bwMode="gray">
          <a:xfrm>
            <a:off x="1905000" y="4687824"/>
            <a:ext cx="56388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2" name="AutoShape 24"/>
          <p:cNvSpPr>
            <a:spLocks noChangeArrowheads="1"/>
          </p:cNvSpPr>
          <p:nvPr/>
        </p:nvSpPr>
        <p:spPr bwMode="gray">
          <a:xfrm>
            <a:off x="1676400" y="4535424"/>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17409" name="Rectangle 3"/>
          <p:cNvSpPr>
            <a:spLocks noGrp="1" noChangeArrowheads="1"/>
          </p:cNvSpPr>
          <p:nvPr>
            <p:ph type="subTitle" idx="1"/>
          </p:nvPr>
        </p:nvSpPr>
        <p:spPr>
          <a:xfrm>
            <a:off x="457200" y="381000"/>
            <a:ext cx="8153400" cy="685800"/>
          </a:xfrm>
        </p:spPr>
        <p:txBody>
          <a:bodyPr>
            <a:normAutofit/>
          </a:bodyPr>
          <a:lstStyle/>
          <a:p>
            <a:r>
              <a:rPr lang="en-US" sz="3200" b="1" dirty="0" smtClean="0">
                <a:latin typeface="Arial" charset="0"/>
                <a:cs typeface="Arial" charset="0"/>
              </a:rPr>
              <a:t>New Mexico Department of Health</a:t>
            </a:r>
          </a:p>
        </p:txBody>
      </p:sp>
      <p:sp>
        <p:nvSpPr>
          <p:cNvPr id="17410" name="Rectangle 1"/>
          <p:cNvSpPr>
            <a:spLocks noChangeArrowheads="1"/>
          </p:cNvSpPr>
          <p:nvPr/>
        </p:nvSpPr>
        <p:spPr bwMode="auto">
          <a:xfrm rot="10800000" flipV="1">
            <a:off x="457200" y="3048000"/>
            <a:ext cx="8154987" cy="815608"/>
          </a:xfrm>
          <a:prstGeom prst="rect">
            <a:avLst/>
          </a:prstGeom>
          <a:noFill/>
          <a:ln w="9525">
            <a:noFill/>
            <a:miter lim="800000"/>
            <a:headEnd/>
            <a:tailEnd/>
          </a:ln>
        </p:spPr>
        <p:txBody>
          <a:bodyPr wrap="square" lIns="0" tIns="0" rIns="0" bIns="0" anchor="ctr">
            <a:spAutoFit/>
          </a:bodyPr>
          <a:lstStyle/>
          <a:p>
            <a:pPr algn="ctr">
              <a:spcAft>
                <a:spcPts val="600"/>
              </a:spcAft>
            </a:pPr>
            <a:r>
              <a:rPr lang="en-US" sz="2400" dirty="0">
                <a:latin typeface="Arial" pitchFamily="34" charset="0"/>
                <a:cs typeface="Arial" pitchFamily="34" charset="0"/>
              </a:rPr>
              <a:t>Provide leadership to guide public health </a:t>
            </a:r>
            <a:r>
              <a:rPr lang="en-US" sz="2400" dirty="0" smtClean="0">
                <a:latin typeface="Arial" pitchFamily="34" charset="0"/>
                <a:cs typeface="Arial" pitchFamily="34" charset="0"/>
              </a:rPr>
              <a:t>and</a:t>
            </a:r>
            <a:endParaRPr lang="en-US" sz="2400" dirty="0">
              <a:latin typeface="Arial" pitchFamily="34" charset="0"/>
              <a:cs typeface="Arial" pitchFamily="34" charset="0"/>
            </a:endParaRPr>
          </a:p>
          <a:p>
            <a:pPr algn="ctr">
              <a:spcAft>
                <a:spcPts val="600"/>
              </a:spcAft>
            </a:pPr>
            <a:r>
              <a:rPr lang="en-US" sz="2400" dirty="0" smtClean="0">
                <a:latin typeface="Arial" pitchFamily="34" charset="0"/>
                <a:cs typeface="Arial" pitchFamily="34" charset="0"/>
              </a:rPr>
              <a:t>to </a:t>
            </a:r>
            <a:r>
              <a:rPr lang="en-US" sz="2400" dirty="0">
                <a:latin typeface="Arial" pitchFamily="34" charset="0"/>
                <a:cs typeface="Arial" pitchFamily="34" charset="0"/>
              </a:rPr>
              <a:t>protect the health of </a:t>
            </a:r>
            <a:r>
              <a:rPr lang="en-US" sz="2400" dirty="0" smtClean="0">
                <a:latin typeface="Arial" pitchFamily="34" charset="0"/>
                <a:cs typeface="Arial" pitchFamily="34" charset="0"/>
              </a:rPr>
              <a:t>all New Mexicans.</a:t>
            </a:r>
            <a:endParaRPr lang="en-US" sz="2400" dirty="0">
              <a:latin typeface="Arial" pitchFamily="34" charset="0"/>
              <a:cs typeface="Arial" pitchFamily="34" charset="0"/>
            </a:endParaRPr>
          </a:p>
        </p:txBody>
      </p:sp>
      <p:sp>
        <p:nvSpPr>
          <p:cNvPr id="5" name="Rectangle 1"/>
          <p:cNvSpPr>
            <a:spLocks noChangeArrowheads="1"/>
          </p:cNvSpPr>
          <p:nvPr/>
        </p:nvSpPr>
        <p:spPr bwMode="auto">
          <a:xfrm rot="10800000" flipV="1">
            <a:off x="457200" y="5638800"/>
            <a:ext cx="8154987" cy="369332"/>
          </a:xfrm>
          <a:prstGeom prst="rect">
            <a:avLst/>
          </a:prstGeom>
          <a:noFill/>
          <a:ln w="9525">
            <a:noFill/>
            <a:miter lim="800000"/>
            <a:headEnd/>
            <a:tailEnd/>
          </a:ln>
        </p:spPr>
        <p:txBody>
          <a:bodyPr wrap="square" lIns="0" tIns="0" rIns="0" bIns="0" anchor="ctr">
            <a:spAutoFit/>
          </a:bodyPr>
          <a:lstStyle/>
          <a:p>
            <a:pPr algn="ctr">
              <a:spcAft>
                <a:spcPts val="600"/>
              </a:spcAft>
            </a:pPr>
            <a:r>
              <a:rPr lang="en-US" sz="2400" dirty="0" smtClean="0">
                <a:solidFill>
                  <a:srgbClr val="000000"/>
                </a:solidFill>
                <a:latin typeface="Arial" pitchFamily="34" charset="0"/>
                <a:cs typeface="Arial" pitchFamily="34" charset="0"/>
              </a:rPr>
              <a:t>A </a:t>
            </a:r>
            <a:r>
              <a:rPr lang="en-US" sz="2400" dirty="0">
                <a:solidFill>
                  <a:srgbClr val="000000"/>
                </a:solidFill>
                <a:latin typeface="Arial" pitchFamily="34" charset="0"/>
                <a:cs typeface="Arial" pitchFamily="34" charset="0"/>
              </a:rPr>
              <a:t>healthy </a:t>
            </a:r>
            <a:r>
              <a:rPr lang="en-US" sz="2400" dirty="0" smtClean="0">
                <a:solidFill>
                  <a:srgbClr val="000000"/>
                </a:solidFill>
                <a:latin typeface="Arial" pitchFamily="34" charset="0"/>
                <a:cs typeface="Arial" pitchFamily="34" charset="0"/>
              </a:rPr>
              <a:t>state of </a:t>
            </a:r>
            <a:r>
              <a:rPr lang="en-US" sz="2400" dirty="0">
                <a:solidFill>
                  <a:srgbClr val="000000"/>
                </a:solidFill>
                <a:latin typeface="Arial" pitchFamily="34" charset="0"/>
                <a:cs typeface="Arial" pitchFamily="34" charset="0"/>
              </a:rPr>
              <a:t>mind!</a:t>
            </a:r>
            <a:endParaRPr lang="en-US" sz="2400" dirty="0">
              <a:latin typeface="Arial" pitchFamily="34" charset="0"/>
              <a:cs typeface="Arial" pitchFamily="34" charset="0"/>
            </a:endParaRPr>
          </a:p>
        </p:txBody>
      </p:sp>
      <p:sp>
        <p:nvSpPr>
          <p:cNvPr id="6" name="Rectangle 3"/>
          <p:cNvSpPr txBox="1">
            <a:spLocks noChangeArrowheads="1"/>
          </p:cNvSpPr>
          <p:nvPr/>
        </p:nvSpPr>
        <p:spPr>
          <a:xfrm>
            <a:off x="533400" y="4687824"/>
            <a:ext cx="8077200" cy="533400"/>
          </a:xfrm>
          <a:prstGeom prst="rect">
            <a:avLst/>
          </a:prstGeom>
        </p:spPr>
        <p:txBody>
          <a:bodyPr vert="horz" lIns="54864" tIns="91440" rtlCol="0">
            <a:normAutofit fontScale="92500" lnSpcReduction="20000"/>
          </a:bodyPr>
          <a:lstStyle/>
          <a:p>
            <a:pPr marL="0" marR="0" lvl="0" indent="0" algn="ctr" defTabSz="914400" rtl="0" eaLnBrk="1" fontAlgn="auto" latinLnBrk="0" hangingPunct="1">
              <a:lnSpc>
                <a:spcPct val="100000"/>
              </a:lnSpc>
              <a:spcBef>
                <a:spcPts val="0"/>
              </a:spcBef>
              <a:spcAft>
                <a:spcPts val="0"/>
              </a:spcAft>
              <a:buClr>
                <a:schemeClr val="accent2">
                  <a:lumMod val="50000"/>
                </a:schemeClr>
              </a:buClr>
              <a:buSzPct val="80000"/>
              <a:buFont typeface="Wingdings 2"/>
              <a:buNone/>
              <a:tabLst/>
              <a:defRPr/>
            </a:pPr>
            <a:r>
              <a:rPr kumimoji="0" lang="en-US" sz="3200" b="1" i="0" u="none" strike="noStrike" kern="1200" cap="none" spc="0" normalizeH="0" baseline="0" noProof="0" dirty="0" smtClean="0">
                <a:ln>
                  <a:noFill/>
                </a:ln>
                <a:solidFill>
                  <a:schemeClr val="tx1"/>
                </a:solidFill>
                <a:effectLst/>
                <a:uLnTx/>
                <a:uFillTx/>
                <a:latin typeface="Arial" charset="0"/>
                <a:ea typeface="+mn-ea"/>
                <a:cs typeface="Arial" charset="0"/>
              </a:rPr>
              <a:t>Vision</a:t>
            </a:r>
            <a:endParaRPr kumimoji="0" lang="en-US" sz="3200" b="1"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2</a:t>
            </a:fld>
            <a:endParaRPr lang="en-US"/>
          </a:p>
        </p:txBody>
      </p:sp>
      <p:sp>
        <p:nvSpPr>
          <p:cNvPr id="9" name="AutoShape 23"/>
          <p:cNvSpPr>
            <a:spLocks noChangeArrowheads="1"/>
          </p:cNvSpPr>
          <p:nvPr/>
        </p:nvSpPr>
        <p:spPr bwMode="gray">
          <a:xfrm>
            <a:off x="1828800" y="2026920"/>
            <a:ext cx="56388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0" name="AutoShape 24"/>
          <p:cNvSpPr>
            <a:spLocks noChangeArrowheads="1"/>
          </p:cNvSpPr>
          <p:nvPr/>
        </p:nvSpPr>
        <p:spPr bwMode="gray">
          <a:xfrm>
            <a:off x="1600200" y="1874520"/>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4" name="Rectangle 3"/>
          <p:cNvSpPr txBox="1">
            <a:spLocks noChangeArrowheads="1"/>
          </p:cNvSpPr>
          <p:nvPr/>
        </p:nvSpPr>
        <p:spPr>
          <a:xfrm>
            <a:off x="457200" y="1920240"/>
            <a:ext cx="8077200" cy="685800"/>
          </a:xfrm>
          <a:prstGeom prst="rect">
            <a:avLst/>
          </a:prstGeom>
        </p:spPr>
        <p:txBody>
          <a:bodyPr vert="horz" lIns="54864" tIns="91440" rtlCol="0">
            <a:normAutofit/>
          </a:bodyPr>
          <a:lstStyle/>
          <a:p>
            <a:pPr marL="0" marR="0" lvl="0" indent="0" algn="ctr" defTabSz="914400" rtl="0" eaLnBrk="1" fontAlgn="auto" latinLnBrk="0" hangingPunct="1">
              <a:lnSpc>
                <a:spcPct val="100000"/>
              </a:lnSpc>
              <a:spcBef>
                <a:spcPts val="0"/>
              </a:spcBef>
              <a:spcAft>
                <a:spcPts val="0"/>
              </a:spcAft>
              <a:buClr>
                <a:schemeClr val="accent2">
                  <a:lumMod val="50000"/>
                </a:schemeClr>
              </a:buClr>
              <a:buSzPct val="80000"/>
              <a:buFont typeface="Wingdings 2"/>
              <a:buNone/>
              <a:tabLst/>
              <a:defRPr/>
            </a:pPr>
            <a:r>
              <a:rPr kumimoji="0" lang="en-US" sz="3200" b="1" i="0" u="none" strike="noStrike" kern="1200" cap="none" spc="0" normalizeH="0" baseline="0" noProof="0" dirty="0" smtClean="0">
                <a:ln>
                  <a:noFill/>
                </a:ln>
                <a:solidFill>
                  <a:schemeClr val="tx1"/>
                </a:solidFill>
                <a:effectLst/>
                <a:uLnTx/>
                <a:uFillTx/>
                <a:latin typeface="Arial" charset="0"/>
                <a:ea typeface="+mn-ea"/>
                <a:cs typeface="Arial" charset="0"/>
              </a:rPr>
              <a:t>Mission</a:t>
            </a:r>
            <a:endParaRPr kumimoji="0" lang="en-US" sz="3200" b="1"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20</a:t>
            </a:fld>
            <a:endParaRPr lang="en-US" dirty="0"/>
          </a:p>
        </p:txBody>
      </p:sp>
      <p:sp>
        <p:nvSpPr>
          <p:cNvPr id="15" name="Rectangle 14"/>
          <p:cNvSpPr/>
          <p:nvPr/>
        </p:nvSpPr>
        <p:spPr>
          <a:xfrm>
            <a:off x="457200" y="304800"/>
            <a:ext cx="8305800" cy="523220"/>
          </a:xfrm>
          <a:prstGeom prst="rect">
            <a:avLst/>
          </a:prstGeom>
        </p:spPr>
        <p:txBody>
          <a:bodyPr wrap="square">
            <a:spAutoFit/>
          </a:bodyPr>
          <a:lstStyle/>
          <a:p>
            <a:pPr algn="ctr"/>
            <a:r>
              <a:rPr lang="en-US" sz="2800" b="1" dirty="0" smtClean="0">
                <a:latin typeface="Arial" pitchFamily="34" charset="0"/>
                <a:cs typeface="Arial" pitchFamily="34" charset="0"/>
              </a:rPr>
              <a:t>Time-Keeping Systems</a:t>
            </a:r>
          </a:p>
        </p:txBody>
      </p:sp>
      <p:graphicFrame>
        <p:nvGraphicFramePr>
          <p:cNvPr id="6" name="Table 5"/>
          <p:cNvGraphicFramePr>
            <a:graphicFrameLocks noGrp="1"/>
          </p:cNvGraphicFramePr>
          <p:nvPr/>
        </p:nvGraphicFramePr>
        <p:xfrm>
          <a:off x="152401" y="1600201"/>
          <a:ext cx="8686799" cy="1173488"/>
        </p:xfrm>
        <a:graphic>
          <a:graphicData uri="http://schemas.openxmlformats.org/drawingml/2006/table">
            <a:tbl>
              <a:tblPr firstRow="1" bandRow="1">
                <a:tableStyleId>{5C22544A-7EE6-4342-B048-85BDC9FD1C3A}</a:tableStyleId>
              </a:tblPr>
              <a:tblGrid>
                <a:gridCol w="1768110"/>
                <a:gridCol w="538120"/>
                <a:gridCol w="1153115"/>
                <a:gridCol w="1076241"/>
                <a:gridCol w="893664"/>
                <a:gridCol w="1258817"/>
                <a:gridCol w="999366"/>
                <a:gridCol w="999366"/>
              </a:tblGrid>
              <a:tr h="380386">
                <a:tc>
                  <a:txBody>
                    <a:bodyPr/>
                    <a:lstStyle/>
                    <a:p>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TL</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NMBHI</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NMRC</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SATC</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NMSVH</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FBMC</a:t>
                      </a:r>
                      <a:endParaRPr lang="en-US" sz="2000" dirty="0">
                        <a:solidFill>
                          <a:schemeClr val="tx1"/>
                        </a:solidFill>
                        <a:latin typeface="Arial" pitchFamily="34" charset="0"/>
                        <a:cs typeface="Arial" pitchFamily="34" charset="0"/>
                      </a:endParaRPr>
                    </a:p>
                  </a:txBody>
                  <a:tcPr>
                    <a:solidFill>
                      <a:srgbClr val="61B6CD"/>
                    </a:solidFill>
                  </a:tcPr>
                </a:tc>
                <a:tc>
                  <a:txBody>
                    <a:bodyPr/>
                    <a:lstStyle/>
                    <a:p>
                      <a:r>
                        <a:rPr lang="en-US" sz="2000" dirty="0" smtClean="0">
                          <a:solidFill>
                            <a:schemeClr val="tx1"/>
                          </a:solidFill>
                          <a:latin typeface="Arial" pitchFamily="34" charset="0"/>
                          <a:cs typeface="Arial" pitchFamily="34" charset="0"/>
                        </a:rPr>
                        <a:t>LLCP</a:t>
                      </a:r>
                      <a:endParaRPr lang="en-US" sz="2000" dirty="0">
                        <a:solidFill>
                          <a:schemeClr val="tx1"/>
                        </a:solidFill>
                        <a:latin typeface="Arial" pitchFamily="34" charset="0"/>
                        <a:cs typeface="Arial" pitchFamily="34" charset="0"/>
                      </a:endParaRPr>
                    </a:p>
                  </a:txBody>
                  <a:tcPr>
                    <a:solidFill>
                      <a:srgbClr val="61B6CD"/>
                    </a:solidFill>
                  </a:tcPr>
                </a:tc>
              </a:tr>
              <a:tr h="351125">
                <a:tc>
                  <a:txBody>
                    <a:bodyPr/>
                    <a:lstStyle/>
                    <a:p>
                      <a:r>
                        <a:rPr lang="en-US" sz="1800" dirty="0" smtClean="0">
                          <a:latin typeface="Arial" pitchFamily="34" charset="0"/>
                          <a:cs typeface="Arial" pitchFamily="34" charset="0"/>
                        </a:rPr>
                        <a:t>Time Clocks</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27</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4</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4</a:t>
                      </a: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solidFill>
                      <a:schemeClr val="bg1"/>
                    </a:solidFill>
                  </a:tcPr>
                </a:tc>
              </a:tr>
              <a:tr h="411488">
                <a:tc>
                  <a:txBody>
                    <a:bodyPr/>
                    <a:lstStyle/>
                    <a:p>
                      <a:r>
                        <a:rPr lang="en-US" sz="1800" dirty="0" smtClean="0">
                          <a:latin typeface="Arial" pitchFamily="34" charset="0"/>
                          <a:cs typeface="Arial" pitchFamily="34" charset="0"/>
                        </a:rPr>
                        <a:t>Biometrics</a:t>
                      </a: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endParaRPr lang="en-US" sz="1800" dirty="0">
                        <a:latin typeface="Arial" pitchFamily="34" charset="0"/>
                        <a:cs typeface="Arial" pitchFamily="34" charset="0"/>
                      </a:endParaRPr>
                    </a:p>
                  </a:txBody>
                  <a:tcPr>
                    <a:solidFill>
                      <a:schemeClr val="bg1"/>
                    </a:solidFill>
                  </a:tcPr>
                </a:tc>
                <a:tc>
                  <a:txBody>
                    <a:bodyPr/>
                    <a:lstStyle/>
                    <a:p>
                      <a:pPr algn="ctr"/>
                      <a:r>
                        <a:rPr lang="en-US" sz="1800" dirty="0" smtClean="0">
                          <a:latin typeface="Arial" pitchFamily="34" charset="0"/>
                          <a:cs typeface="Arial" pitchFamily="34" charset="0"/>
                        </a:rPr>
                        <a:t>27</a:t>
                      </a:r>
                      <a:endParaRPr lang="en-US" sz="1800" dirty="0">
                        <a:latin typeface="Arial" pitchFamily="34" charset="0"/>
                        <a:cs typeface="Arial" pitchFamily="34" charset="0"/>
                      </a:endParaRPr>
                    </a:p>
                  </a:txBody>
                  <a:tcPr>
                    <a:solidFill>
                      <a:schemeClr val="bg1"/>
                    </a:solidFill>
                  </a:tcPr>
                </a:tc>
              </a:tr>
            </a:tbl>
          </a:graphicData>
        </a:graphic>
      </p:graphicFrame>
      <p:sp>
        <p:nvSpPr>
          <p:cNvPr id="8" name="TextBox 7"/>
          <p:cNvSpPr txBox="1"/>
          <p:nvPr/>
        </p:nvSpPr>
        <p:spPr>
          <a:xfrm>
            <a:off x="187110" y="2805071"/>
            <a:ext cx="8804489" cy="3798476"/>
          </a:xfrm>
          <a:prstGeom prst="rect">
            <a:avLst/>
          </a:prstGeom>
          <a:noFill/>
        </p:spPr>
        <p:txBody>
          <a:bodyPr wrap="square" rtlCol="0">
            <a:spAutoFit/>
          </a:bodyPr>
          <a:lstStyle/>
          <a:p>
            <a:pPr marL="227013" indent="-227013">
              <a:spcAft>
                <a:spcPts val="500"/>
              </a:spcAft>
              <a:buClr>
                <a:schemeClr val="accent2">
                  <a:lumMod val="50000"/>
                </a:schemeClr>
              </a:buClr>
              <a:buSzPct val="80000"/>
              <a:buFont typeface="Wingdings" pitchFamily="2" charset="2"/>
              <a:buChar char="§"/>
            </a:pPr>
            <a:r>
              <a:rPr lang="en-US" sz="2000" dirty="0" err="1" smtClean="0">
                <a:latin typeface="Arial" pitchFamily="34" charset="0"/>
                <a:cs typeface="Arial" pitchFamily="34" charset="0"/>
              </a:rPr>
              <a:t>Kronos</a:t>
            </a:r>
            <a:r>
              <a:rPr lang="en-US" sz="2000" dirty="0" smtClean="0">
                <a:latin typeface="Arial" pitchFamily="34" charset="0"/>
                <a:cs typeface="Arial" pitchFamily="34" charset="0"/>
              </a:rPr>
              <a:t> project completed it in June 2010</a:t>
            </a:r>
          </a:p>
          <a:p>
            <a:pPr marL="227013" indent="-227013">
              <a:spcAft>
                <a:spcPts val="500"/>
              </a:spcAft>
              <a:buClr>
                <a:schemeClr val="accent2">
                  <a:lumMod val="50000"/>
                </a:schemeClr>
              </a:buClr>
              <a:buSzPct val="80000"/>
              <a:buFont typeface="Wingdings" pitchFamily="2" charset="2"/>
              <a:buChar char="§"/>
            </a:pPr>
            <a:r>
              <a:rPr lang="en-US" sz="2000" dirty="0" smtClean="0">
                <a:latin typeface="Tahoma" pitchFamily="34" charset="0"/>
              </a:rPr>
              <a:t>Provides standardized time keeping policies and procedures across all seven facilities </a:t>
            </a:r>
          </a:p>
          <a:p>
            <a:pPr marL="227013" indent="-227013">
              <a:spcAft>
                <a:spcPts val="500"/>
              </a:spcAft>
              <a:buClr>
                <a:schemeClr val="accent2">
                  <a:lumMod val="50000"/>
                </a:schemeClr>
              </a:buClr>
              <a:buSzPct val="80000"/>
              <a:buFont typeface="Wingdings" pitchFamily="2" charset="2"/>
              <a:buChar char="§"/>
            </a:pPr>
            <a:r>
              <a:rPr lang="en-US" sz="2000" dirty="0" smtClean="0">
                <a:latin typeface="Tahoma" pitchFamily="34" charset="0"/>
              </a:rPr>
              <a:t>Ability to query time keeping data to identify issues or trends in work attendance, performance</a:t>
            </a:r>
          </a:p>
          <a:p>
            <a:pPr marL="227013" indent="-227013">
              <a:spcAft>
                <a:spcPts val="500"/>
              </a:spcAft>
              <a:buClr>
                <a:schemeClr val="accent2">
                  <a:lumMod val="50000"/>
                </a:schemeClr>
              </a:buClr>
              <a:buSzPct val="80000"/>
              <a:buFont typeface="Wingdings" pitchFamily="2" charset="2"/>
              <a:buChar char="§"/>
            </a:pPr>
            <a:r>
              <a:rPr lang="en-US" sz="2000" dirty="0" smtClean="0">
                <a:latin typeface="Tahoma" pitchFamily="34" charset="0"/>
              </a:rPr>
              <a:t>Ability to manage workforce staffing to provide for adequate staffing to meet necessary ratios</a:t>
            </a:r>
          </a:p>
          <a:p>
            <a:pPr marL="227013" indent="-227013">
              <a:spcAft>
                <a:spcPts val="500"/>
              </a:spcAft>
              <a:buClr>
                <a:schemeClr val="accent2">
                  <a:lumMod val="50000"/>
                </a:schemeClr>
              </a:buClr>
              <a:buSzPct val="80000"/>
              <a:buFont typeface="Wingdings" pitchFamily="2" charset="2"/>
              <a:buChar char="§"/>
            </a:pPr>
            <a:r>
              <a:rPr lang="en-US" sz="2000" dirty="0" smtClean="0">
                <a:latin typeface="Tahoma" pitchFamily="34" charset="0"/>
              </a:rPr>
              <a:t>Automated update between </a:t>
            </a:r>
            <a:r>
              <a:rPr lang="en-US" sz="2000" dirty="0" err="1" smtClean="0">
                <a:latin typeface="Tahoma" pitchFamily="34" charset="0"/>
              </a:rPr>
              <a:t>Kronos</a:t>
            </a:r>
            <a:r>
              <a:rPr lang="en-US" sz="2000" dirty="0" smtClean="0">
                <a:latin typeface="Tahoma" pitchFamily="34" charset="0"/>
              </a:rPr>
              <a:t> and SHARE reducing error and time for payroll</a:t>
            </a:r>
          </a:p>
          <a:p>
            <a:pPr marL="227013" indent="-227013">
              <a:spcAft>
                <a:spcPts val="500"/>
              </a:spcAft>
              <a:buClr>
                <a:schemeClr val="accent2">
                  <a:lumMod val="50000"/>
                </a:schemeClr>
              </a:buClr>
              <a:buSzPct val="80000"/>
              <a:buFont typeface="Wingdings" pitchFamily="2" charset="2"/>
              <a:buChar char="§"/>
            </a:pPr>
            <a:r>
              <a:rPr lang="en-US" sz="2000" dirty="0" smtClean="0">
                <a:latin typeface="Tahoma" pitchFamily="34" charset="0"/>
              </a:rPr>
              <a:t>Ability to manage work schedules to plan effectively and reduce the amount of unnecessary overtime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21</a:t>
            </a:fld>
            <a:endParaRPr lang="en-US" dirty="0"/>
          </a:p>
        </p:txBody>
      </p:sp>
      <p:sp>
        <p:nvSpPr>
          <p:cNvPr id="15" name="Rectangle 14"/>
          <p:cNvSpPr/>
          <p:nvPr/>
        </p:nvSpPr>
        <p:spPr>
          <a:xfrm>
            <a:off x="457200" y="381000"/>
            <a:ext cx="8305800" cy="1231106"/>
          </a:xfrm>
          <a:prstGeom prst="rect">
            <a:avLst/>
          </a:prstGeom>
        </p:spPr>
        <p:txBody>
          <a:bodyPr wrap="square">
            <a:spAutoFit/>
          </a:bodyPr>
          <a:lstStyle/>
          <a:p>
            <a:pPr algn="ctr"/>
            <a:r>
              <a:rPr lang="en-US" sz="2800" b="1" dirty="0" smtClean="0">
                <a:latin typeface="Arial" pitchFamily="34" charset="0"/>
                <a:cs typeface="Arial" pitchFamily="34" charset="0"/>
              </a:rPr>
              <a:t>Upgrade Information Technology Costs</a:t>
            </a:r>
          </a:p>
          <a:p>
            <a:pPr algn="ctr"/>
            <a:r>
              <a:rPr lang="en-US" dirty="0" smtClean="0">
                <a:latin typeface="Arial" pitchFamily="34" charset="0"/>
                <a:cs typeface="Arial" pitchFamily="34" charset="0"/>
              </a:rPr>
              <a:t>(Estimation)</a:t>
            </a:r>
          </a:p>
          <a:p>
            <a:pPr algn="ctr"/>
            <a:endParaRPr lang="en-US" sz="2800" b="1" dirty="0" smtClean="0">
              <a:latin typeface="Arial" pitchFamily="34" charset="0"/>
              <a:cs typeface="Arial" pitchFamily="34" charset="0"/>
            </a:endParaRPr>
          </a:p>
        </p:txBody>
      </p:sp>
      <p:graphicFrame>
        <p:nvGraphicFramePr>
          <p:cNvPr id="7" name="Table 6"/>
          <p:cNvGraphicFramePr>
            <a:graphicFrameLocks noGrp="1"/>
          </p:cNvGraphicFramePr>
          <p:nvPr/>
        </p:nvGraphicFramePr>
        <p:xfrm>
          <a:off x="457200" y="1676401"/>
          <a:ext cx="8229600" cy="4419599"/>
        </p:xfrm>
        <a:graphic>
          <a:graphicData uri="http://schemas.openxmlformats.org/drawingml/2006/table">
            <a:tbl>
              <a:tblPr firstRow="1" bandRow="1">
                <a:tableStyleId>{5C22544A-7EE6-4342-B048-85BDC9FD1C3A}</a:tableStyleId>
              </a:tblPr>
              <a:tblGrid>
                <a:gridCol w="5738070"/>
                <a:gridCol w="2491530"/>
              </a:tblGrid>
              <a:tr h="257564">
                <a:tc>
                  <a:txBody>
                    <a:bodyPr/>
                    <a:lstStyle/>
                    <a:p>
                      <a:r>
                        <a:rPr lang="en-US" dirty="0" smtClean="0">
                          <a:solidFill>
                            <a:schemeClr val="tx1"/>
                          </a:solidFill>
                          <a:latin typeface="Arial" pitchFamily="34" charset="0"/>
                          <a:cs typeface="Arial" pitchFamily="34" charset="0"/>
                        </a:rPr>
                        <a:t>Item</a:t>
                      </a:r>
                      <a:endParaRPr lang="en-US" dirty="0">
                        <a:solidFill>
                          <a:schemeClr val="tx1"/>
                        </a:solidFill>
                        <a:latin typeface="Arial" pitchFamily="34" charset="0"/>
                        <a:cs typeface="Arial" pitchFamily="34" charset="0"/>
                      </a:endParaRPr>
                    </a:p>
                  </a:txBody>
                  <a:tcPr>
                    <a:solidFill>
                      <a:srgbClr val="61B6CD"/>
                    </a:solidFill>
                  </a:tcPr>
                </a:tc>
                <a:tc>
                  <a:txBody>
                    <a:bodyPr/>
                    <a:lstStyle/>
                    <a:p>
                      <a:pPr algn="ctr"/>
                      <a:r>
                        <a:rPr lang="en-US" dirty="0" smtClean="0">
                          <a:solidFill>
                            <a:schemeClr val="tx1"/>
                          </a:solidFill>
                          <a:latin typeface="Arial" pitchFamily="34" charset="0"/>
                          <a:cs typeface="Arial" pitchFamily="34" charset="0"/>
                        </a:rPr>
                        <a:t>Amount</a:t>
                      </a:r>
                      <a:endParaRPr lang="en-US" dirty="0">
                        <a:solidFill>
                          <a:schemeClr val="tx1"/>
                        </a:solidFill>
                        <a:latin typeface="Arial" pitchFamily="34" charset="0"/>
                        <a:cs typeface="Arial" pitchFamily="34" charset="0"/>
                      </a:endParaRPr>
                    </a:p>
                  </a:txBody>
                  <a:tcPr>
                    <a:solidFill>
                      <a:srgbClr val="61B6CD"/>
                    </a:solidFill>
                  </a:tcPr>
                </a:tc>
              </a:tr>
              <a:tr h="324769">
                <a:tc>
                  <a:txBody>
                    <a:bodyPr/>
                    <a:lstStyle/>
                    <a:p>
                      <a:r>
                        <a:rPr lang="en-US" b="1" dirty="0" smtClean="0">
                          <a:latin typeface="Arial" pitchFamily="34" charset="0"/>
                          <a:cs typeface="Arial" pitchFamily="34" charset="0"/>
                        </a:rPr>
                        <a:t>Avatar Hardware: </a:t>
                      </a:r>
                      <a:r>
                        <a:rPr lang="en-US" dirty="0" smtClean="0">
                          <a:latin typeface="Arial" pitchFamily="34" charset="0"/>
                          <a:cs typeface="Arial" pitchFamily="34" charset="0"/>
                        </a:rPr>
                        <a:t>2 servers</a:t>
                      </a:r>
                      <a:endParaRPr lang="en-US" dirty="0">
                        <a:latin typeface="Arial" pitchFamily="34" charset="0"/>
                        <a:cs typeface="Arial" pitchFamily="34" charset="0"/>
                      </a:endParaRPr>
                    </a:p>
                  </a:txBody>
                  <a:tcPr>
                    <a:noFill/>
                  </a:tcPr>
                </a:tc>
                <a:tc>
                  <a:txBody>
                    <a:bodyPr/>
                    <a:lstStyle/>
                    <a:p>
                      <a:pPr algn="r"/>
                      <a:r>
                        <a:rPr lang="en-US" dirty="0" smtClean="0">
                          <a:latin typeface="Arial" pitchFamily="34" charset="0"/>
                          <a:cs typeface="Arial" pitchFamily="34" charset="0"/>
                        </a:rPr>
                        <a:t>$ 24,490.02</a:t>
                      </a:r>
                      <a:endParaRPr lang="en-US" dirty="0">
                        <a:latin typeface="Arial" pitchFamily="34" charset="0"/>
                        <a:cs typeface="Arial" pitchFamily="34" charset="0"/>
                      </a:endParaRPr>
                    </a:p>
                  </a:txBody>
                  <a:tcPr>
                    <a:noFill/>
                  </a:tcPr>
                </a:tc>
              </a:tr>
              <a:tr h="363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Arial" pitchFamily="34" charset="0"/>
                          <a:cs typeface="Arial" pitchFamily="34" charset="0"/>
                        </a:rPr>
                        <a:t>Worx</a:t>
                      </a:r>
                      <a:r>
                        <a:rPr lang="en-US" b="1" dirty="0" smtClean="0">
                          <a:latin typeface="Arial" pitchFamily="34" charset="0"/>
                          <a:cs typeface="Arial" pitchFamily="34" charset="0"/>
                        </a:rPr>
                        <a:t> Hardware: </a:t>
                      </a:r>
                      <a:r>
                        <a:rPr lang="en-US" dirty="0" smtClean="0">
                          <a:latin typeface="Arial" pitchFamily="34" charset="0"/>
                          <a:cs typeface="Arial" pitchFamily="34" charset="0"/>
                        </a:rPr>
                        <a:t>1 server </a:t>
                      </a:r>
                    </a:p>
                  </a:txBody>
                  <a:tcPr>
                    <a:noFill/>
                  </a:tcPr>
                </a:tc>
                <a:tc>
                  <a:txBody>
                    <a:bodyPr/>
                    <a:lstStyle/>
                    <a:p>
                      <a:pPr algn="r"/>
                      <a:r>
                        <a:rPr lang="en-US" dirty="0" smtClean="0">
                          <a:latin typeface="Arial" pitchFamily="34" charset="0"/>
                          <a:cs typeface="Arial" pitchFamily="34" charset="0"/>
                        </a:rPr>
                        <a:t>$ 16,499.34</a:t>
                      </a:r>
                      <a:endParaRPr lang="en-US" dirty="0">
                        <a:latin typeface="Arial" pitchFamily="34" charset="0"/>
                        <a:cs typeface="Arial" pitchFamily="34" charset="0"/>
                      </a:endParaRPr>
                    </a:p>
                  </a:txBody>
                  <a:tcPr>
                    <a:noFill/>
                  </a:tcPr>
                </a:tc>
              </a:tr>
              <a:tr h="503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Software:</a:t>
                      </a:r>
                      <a:r>
                        <a:rPr lang="en-US" b="1" baseline="0" dirty="0" smtClean="0">
                          <a:latin typeface="Arial" pitchFamily="34" charset="0"/>
                          <a:cs typeface="Arial" pitchFamily="34" charset="0"/>
                        </a:rPr>
                        <a:t> </a:t>
                      </a:r>
                      <a:r>
                        <a:rPr lang="en-US" b="0" dirty="0" smtClean="0">
                          <a:latin typeface="Arial" pitchFamily="34" charset="0"/>
                          <a:cs typeface="Arial" pitchFamily="34" charset="0"/>
                        </a:rPr>
                        <a:t>Cache 64 bit license for Windows</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$ 223,272.00</a:t>
                      </a:r>
                    </a:p>
                  </a:txBody>
                  <a:tcPr>
                    <a:noFill/>
                  </a:tcPr>
                </a:tc>
              </a:tr>
              <a:tr h="955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Services:</a:t>
                      </a:r>
                    </a:p>
                    <a:p>
                      <a:r>
                        <a:rPr lang="en-US" dirty="0" smtClean="0">
                          <a:latin typeface="Arial" pitchFamily="34" charset="0"/>
                          <a:cs typeface="Arial" pitchFamily="34" charset="0"/>
                        </a:rPr>
                        <a:t>Migrate Avatar from AIX to Windows in test environment – October 1 or sooner</a:t>
                      </a:r>
                    </a:p>
                    <a:p>
                      <a:r>
                        <a:rPr lang="en-US" dirty="0" smtClean="0">
                          <a:latin typeface="Arial" pitchFamily="34" charset="0"/>
                          <a:cs typeface="Arial" pitchFamily="34" charset="0"/>
                        </a:rPr>
                        <a:t>(Depends upon small contract execution)</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$28,330.00</a:t>
                      </a:r>
                    </a:p>
                  </a:txBody>
                  <a:tcPr>
                    <a:noFill/>
                  </a:tcPr>
                </a:tc>
              </a:tr>
              <a:tr h="1159886">
                <a:tc>
                  <a:txBody>
                    <a:bodyPr/>
                    <a:lstStyle/>
                    <a:p>
                      <a:r>
                        <a:rPr lang="en-US" dirty="0" smtClean="0">
                          <a:latin typeface="Arial" pitchFamily="34" charset="0"/>
                          <a:cs typeface="Arial" pitchFamily="34" charset="0"/>
                        </a:rPr>
                        <a:t>Migrate Avatar from AIX to Windows in production environment – Nov 1 or sooner</a:t>
                      </a:r>
                    </a:p>
                    <a:p>
                      <a:r>
                        <a:rPr lang="en-US" dirty="0" smtClean="0">
                          <a:latin typeface="Arial" pitchFamily="34" charset="0"/>
                          <a:cs typeface="Arial" pitchFamily="34" charset="0"/>
                        </a:rPr>
                        <a:t>(Depends upon small contract execution)</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$21,371.00</a:t>
                      </a:r>
                    </a:p>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txBody>
                  <a:tcPr>
                    <a:noFill/>
                  </a:tcPr>
                </a:tc>
              </a:tr>
              <a:tr h="470525">
                <a:tc>
                  <a:txBody>
                    <a:bodyPr/>
                    <a:lstStyle/>
                    <a:p>
                      <a:pPr algn="r"/>
                      <a:r>
                        <a:rPr lang="en-US" b="1" dirty="0" smtClean="0">
                          <a:latin typeface="Arial" pitchFamily="34" charset="0"/>
                          <a:cs typeface="Arial" pitchFamily="34" charset="0"/>
                        </a:rPr>
                        <a:t>Page 1 Total:</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$313,962.36</a:t>
                      </a:r>
                    </a:p>
                  </a:txBody>
                  <a:tcP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22</a:t>
            </a:fld>
            <a:endParaRPr lang="en-US" dirty="0"/>
          </a:p>
        </p:txBody>
      </p:sp>
      <p:sp>
        <p:nvSpPr>
          <p:cNvPr id="15" name="Rectangle 14"/>
          <p:cNvSpPr/>
          <p:nvPr/>
        </p:nvSpPr>
        <p:spPr>
          <a:xfrm>
            <a:off x="457200" y="304800"/>
            <a:ext cx="8305800" cy="800219"/>
          </a:xfrm>
          <a:prstGeom prst="rect">
            <a:avLst/>
          </a:prstGeom>
        </p:spPr>
        <p:txBody>
          <a:bodyPr wrap="square">
            <a:spAutoFit/>
          </a:bodyPr>
          <a:lstStyle/>
          <a:p>
            <a:pPr algn="ctr"/>
            <a:r>
              <a:rPr lang="en-US" sz="2800" b="1" dirty="0" smtClean="0">
                <a:latin typeface="Arial" pitchFamily="34" charset="0"/>
                <a:cs typeface="Arial" pitchFamily="34" charset="0"/>
              </a:rPr>
              <a:t>Upgrade Information Technology Costs</a:t>
            </a:r>
          </a:p>
          <a:p>
            <a:pPr algn="ctr"/>
            <a:r>
              <a:rPr lang="en-US" dirty="0" smtClean="0">
                <a:latin typeface="Arial" pitchFamily="34" charset="0"/>
                <a:cs typeface="Arial" pitchFamily="34" charset="0"/>
              </a:rPr>
              <a:t>(Estimation)</a:t>
            </a:r>
          </a:p>
        </p:txBody>
      </p:sp>
      <p:graphicFrame>
        <p:nvGraphicFramePr>
          <p:cNvPr id="7" name="Table 6"/>
          <p:cNvGraphicFramePr>
            <a:graphicFrameLocks noGrp="1"/>
          </p:cNvGraphicFramePr>
          <p:nvPr/>
        </p:nvGraphicFramePr>
        <p:xfrm>
          <a:off x="304800" y="1828800"/>
          <a:ext cx="8458200" cy="4419600"/>
        </p:xfrm>
        <a:graphic>
          <a:graphicData uri="http://schemas.openxmlformats.org/drawingml/2006/table">
            <a:tbl>
              <a:tblPr firstRow="1" bandRow="1">
                <a:tableStyleId>{5C22544A-7EE6-4342-B048-85BDC9FD1C3A}</a:tableStyleId>
              </a:tblPr>
              <a:tblGrid>
                <a:gridCol w="6172200"/>
                <a:gridCol w="2286000"/>
              </a:tblGrid>
              <a:tr h="365760">
                <a:tc>
                  <a:txBody>
                    <a:bodyPr/>
                    <a:lstStyle/>
                    <a:p>
                      <a:r>
                        <a:rPr lang="en-US" dirty="0" smtClean="0">
                          <a:solidFill>
                            <a:schemeClr val="tx1"/>
                          </a:solidFill>
                          <a:latin typeface="Arial" pitchFamily="34" charset="0"/>
                          <a:cs typeface="Arial" pitchFamily="34" charset="0"/>
                        </a:rPr>
                        <a:t>Item</a:t>
                      </a:r>
                      <a:endParaRPr lang="en-US" dirty="0">
                        <a:solidFill>
                          <a:schemeClr val="tx1"/>
                        </a:solidFill>
                        <a:latin typeface="Arial" pitchFamily="34" charset="0"/>
                        <a:cs typeface="Arial" pitchFamily="34" charset="0"/>
                      </a:endParaRPr>
                    </a:p>
                  </a:txBody>
                  <a:tcPr>
                    <a:solidFill>
                      <a:srgbClr val="61B6CD"/>
                    </a:solidFill>
                  </a:tcPr>
                </a:tc>
                <a:tc>
                  <a:txBody>
                    <a:bodyPr/>
                    <a:lstStyle/>
                    <a:p>
                      <a:pPr algn="ctr"/>
                      <a:r>
                        <a:rPr lang="en-US" dirty="0" smtClean="0">
                          <a:solidFill>
                            <a:schemeClr val="tx1"/>
                          </a:solidFill>
                          <a:latin typeface="Arial" pitchFamily="34" charset="0"/>
                          <a:cs typeface="Arial" pitchFamily="34" charset="0"/>
                        </a:rPr>
                        <a:t>Amount</a:t>
                      </a:r>
                      <a:endParaRPr lang="en-US" dirty="0">
                        <a:solidFill>
                          <a:schemeClr val="tx1"/>
                        </a:solidFill>
                        <a:latin typeface="Arial" pitchFamily="34" charset="0"/>
                        <a:cs typeface="Arial" pitchFamily="34" charset="0"/>
                      </a:endParaRPr>
                    </a:p>
                  </a:txBody>
                  <a:tcPr>
                    <a:solidFill>
                      <a:srgbClr val="61B6CD"/>
                    </a:solidFill>
                  </a:tcPr>
                </a:tc>
              </a:tr>
              <a:tr h="548639">
                <a:tc>
                  <a:txBody>
                    <a:bodyPr/>
                    <a:lstStyle/>
                    <a:p>
                      <a:r>
                        <a:rPr lang="en-US" dirty="0" smtClean="0">
                          <a:latin typeface="Arial" pitchFamily="34" charset="0"/>
                          <a:cs typeface="Arial" pitchFamily="34" charset="0"/>
                        </a:rPr>
                        <a:t>Implement ECP server – Dec 31 or sooner</a:t>
                      </a:r>
                      <a:r>
                        <a:rPr lang="en-US" baseline="0" dirty="0" smtClean="0">
                          <a:latin typeface="Arial" pitchFamily="34" charset="0"/>
                          <a:cs typeface="Arial" pitchFamily="34" charset="0"/>
                        </a:rPr>
                        <a:t> </a:t>
                      </a:r>
                      <a:r>
                        <a:rPr lang="en-US" dirty="0" smtClean="0">
                          <a:latin typeface="Arial" pitchFamily="34" charset="0"/>
                          <a:cs typeface="Arial" pitchFamily="34" charset="0"/>
                        </a:rPr>
                        <a:t>(optional)</a:t>
                      </a:r>
                    </a:p>
                  </a:txBody>
                  <a:tcPr>
                    <a:noFill/>
                  </a:tcPr>
                </a:tc>
                <a:tc>
                  <a:txBody>
                    <a:bodyPr/>
                    <a:lstStyle/>
                    <a:p>
                      <a:pPr algn="r"/>
                      <a:r>
                        <a:rPr lang="en-US" dirty="0" smtClean="0">
                          <a:latin typeface="Arial" pitchFamily="34" charset="0"/>
                          <a:cs typeface="Arial" pitchFamily="34" charset="0"/>
                        </a:rPr>
                        <a:t>$14,112.00</a:t>
                      </a:r>
                    </a:p>
                  </a:txBody>
                  <a:tcPr>
                    <a:noFill/>
                  </a:tcPr>
                </a:tc>
              </a:tr>
              <a:tr h="533400">
                <a:tc>
                  <a:txBody>
                    <a:bodyPr/>
                    <a:lstStyle/>
                    <a:p>
                      <a:r>
                        <a:rPr lang="en-US" dirty="0" smtClean="0">
                          <a:latin typeface="Arial" pitchFamily="34" charset="0"/>
                          <a:cs typeface="Arial" pitchFamily="34" charset="0"/>
                        </a:rPr>
                        <a:t>Upgrade PM, CWS and RAD (included in current contract)</a:t>
                      </a:r>
                    </a:p>
                  </a:txBody>
                  <a:tcPr>
                    <a:noFill/>
                  </a:tcPr>
                </a:tc>
                <a:tc>
                  <a:txBody>
                    <a:bodyPr/>
                    <a:lstStyle/>
                    <a:p>
                      <a:pPr algn="r"/>
                      <a:r>
                        <a:rPr lang="en-US" dirty="0" smtClean="0">
                          <a:latin typeface="Arial" pitchFamily="34" charset="0"/>
                          <a:cs typeface="Arial" pitchFamily="34" charset="0"/>
                        </a:rPr>
                        <a:t>$23,600.00 </a:t>
                      </a:r>
                      <a:endParaRPr lang="en-US" dirty="0">
                        <a:latin typeface="Arial" pitchFamily="34" charset="0"/>
                        <a:cs typeface="Arial" pitchFamily="34" charset="0"/>
                      </a:endParaRPr>
                    </a:p>
                  </a:txBody>
                  <a:tcPr>
                    <a:noFill/>
                  </a:tcPr>
                </a:tc>
              </a:tr>
              <a:tr h="838200">
                <a:tc>
                  <a:txBody>
                    <a:bodyPr/>
                    <a:lstStyle/>
                    <a:p>
                      <a:r>
                        <a:rPr lang="en-US" dirty="0" smtClean="0">
                          <a:latin typeface="Arial" pitchFamily="34" charset="0"/>
                          <a:cs typeface="Arial" pitchFamily="34" charset="0"/>
                        </a:rPr>
                        <a:t>Upgrade </a:t>
                      </a:r>
                      <a:r>
                        <a:rPr lang="en-US" dirty="0" err="1" smtClean="0">
                          <a:latin typeface="Arial" pitchFamily="34" charset="0"/>
                          <a:cs typeface="Arial" pitchFamily="34" charset="0"/>
                        </a:rPr>
                        <a:t>Worx</a:t>
                      </a:r>
                      <a:r>
                        <a:rPr lang="en-US" dirty="0" smtClean="0">
                          <a:latin typeface="Arial" pitchFamily="34" charset="0"/>
                          <a:cs typeface="Arial" pitchFamily="34" charset="0"/>
                        </a:rPr>
                        <a:t> – before October 31, 2011 </a:t>
                      </a:r>
                    </a:p>
                    <a:p>
                      <a:r>
                        <a:rPr lang="en-US" dirty="0" smtClean="0">
                          <a:latin typeface="Arial" pitchFamily="34" charset="0"/>
                          <a:cs typeface="Arial" pitchFamily="34" charset="0"/>
                        </a:rPr>
                        <a:t>(included in current contract)</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$9,796.50</a:t>
                      </a:r>
                    </a:p>
                  </a:txBody>
                  <a:tcPr>
                    <a:noFill/>
                  </a:tcPr>
                </a:tc>
              </a:tr>
              <a:tr h="609600">
                <a:tc>
                  <a:txBody>
                    <a:bodyPr/>
                    <a:lstStyle/>
                    <a:p>
                      <a:r>
                        <a:rPr lang="en-US" dirty="0" smtClean="0">
                          <a:latin typeface="Arial" pitchFamily="34" charset="0"/>
                          <a:cs typeface="Arial" pitchFamily="34" charset="0"/>
                        </a:rPr>
                        <a:t>Migrate </a:t>
                      </a:r>
                      <a:r>
                        <a:rPr lang="en-US" dirty="0" err="1" smtClean="0">
                          <a:latin typeface="Arial" pitchFamily="34" charset="0"/>
                          <a:cs typeface="Arial" pitchFamily="34" charset="0"/>
                        </a:rPr>
                        <a:t>Worx</a:t>
                      </a:r>
                      <a:r>
                        <a:rPr lang="en-US" dirty="0" smtClean="0">
                          <a:latin typeface="Arial" pitchFamily="34" charset="0"/>
                          <a:cs typeface="Arial" pitchFamily="34" charset="0"/>
                        </a:rPr>
                        <a:t> to Windows – before December 31, 2011</a:t>
                      </a:r>
                    </a:p>
                  </a:txBody>
                  <a:tcPr>
                    <a:noFill/>
                  </a:tcPr>
                </a:tc>
                <a:tc>
                  <a:txBody>
                    <a:bodyPr/>
                    <a:lstStyle/>
                    <a:p>
                      <a:pPr algn="r"/>
                      <a:r>
                        <a:rPr lang="en-US" dirty="0" smtClean="0">
                          <a:latin typeface="Arial" pitchFamily="34" charset="0"/>
                          <a:cs typeface="Arial" pitchFamily="34" charset="0"/>
                        </a:rPr>
                        <a:t>$12,000.00</a:t>
                      </a:r>
                    </a:p>
                  </a:txBody>
                  <a:tcPr>
                    <a:noFill/>
                  </a:tcPr>
                </a:tc>
              </a:tr>
              <a:tr h="533401">
                <a:tc>
                  <a:txBody>
                    <a:bodyPr/>
                    <a:lstStyle/>
                    <a:p>
                      <a:pPr algn="l"/>
                      <a:r>
                        <a:rPr lang="en-US" b="0" dirty="0" smtClean="0">
                          <a:latin typeface="Arial" pitchFamily="34" charset="0"/>
                          <a:cs typeface="Arial" pitchFamily="34" charset="0"/>
                        </a:rPr>
                        <a:t>Maintenance Increase (</a:t>
                      </a:r>
                      <a:r>
                        <a:rPr lang="en-US" dirty="0" smtClean="0">
                          <a:latin typeface="Arial" pitchFamily="34" charset="0"/>
                          <a:cs typeface="Arial" pitchFamily="34" charset="0"/>
                        </a:rPr>
                        <a:t>$3,931.25</a:t>
                      </a:r>
                      <a:r>
                        <a:rPr lang="en-US" baseline="0" dirty="0" smtClean="0">
                          <a:latin typeface="Arial" pitchFamily="34" charset="0"/>
                          <a:cs typeface="Arial" pitchFamily="34" charset="0"/>
                        </a:rPr>
                        <a:t> </a:t>
                      </a:r>
                      <a:r>
                        <a:rPr lang="en-US" dirty="0" smtClean="0">
                          <a:latin typeface="Arial" pitchFamily="34" charset="0"/>
                          <a:cs typeface="Arial" pitchFamily="34" charset="0"/>
                        </a:rPr>
                        <a:t>per month)</a:t>
                      </a:r>
                    </a:p>
                    <a:p>
                      <a:endParaRPr lang="en-US" b="0" dirty="0" smtClean="0">
                        <a:latin typeface="Arial" pitchFamily="34" charset="0"/>
                        <a:cs typeface="Arial"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$47,175.00</a:t>
                      </a:r>
                    </a:p>
                  </a:txBody>
                  <a:tcPr>
                    <a:noFill/>
                  </a:tcPr>
                </a:tc>
              </a:tr>
              <a:tr h="502921">
                <a:tc>
                  <a:txBody>
                    <a:bodyPr/>
                    <a:lstStyle/>
                    <a:p>
                      <a:pPr algn="r"/>
                      <a:r>
                        <a:rPr lang="en-US" b="1" dirty="0" smtClean="0">
                          <a:latin typeface="Arial" pitchFamily="34" charset="0"/>
                          <a:cs typeface="Arial" pitchFamily="34" charset="0"/>
                        </a:rPr>
                        <a:t>Page 2 Total:</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$106,683.50</a:t>
                      </a:r>
                    </a:p>
                  </a:txBody>
                  <a:tcPr>
                    <a:noFill/>
                  </a:tcPr>
                </a:tc>
              </a:tr>
              <a:tr h="381000">
                <a:tc>
                  <a:txBody>
                    <a:bodyPr/>
                    <a:lstStyle/>
                    <a:p>
                      <a:pPr algn="r"/>
                      <a:r>
                        <a:rPr lang="en-US" b="1" dirty="0" smtClean="0">
                          <a:latin typeface="Arial" pitchFamily="34" charset="0"/>
                          <a:cs typeface="Arial" pitchFamily="34" charset="0"/>
                        </a:rPr>
                        <a:t>Grand Total:</a:t>
                      </a: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$420,645.86</a:t>
                      </a:r>
                    </a:p>
                  </a:txBody>
                  <a:tcPr>
                    <a:noFill/>
                  </a:tcPr>
                </a:tc>
              </a:tr>
            </a:tbl>
          </a:graphicData>
        </a:graphic>
      </p:graphicFrame>
      <p:sp>
        <p:nvSpPr>
          <p:cNvPr id="6" name="TextBox 5"/>
          <p:cNvSpPr txBox="1"/>
          <p:nvPr/>
        </p:nvSpPr>
        <p:spPr>
          <a:xfrm>
            <a:off x="533400" y="6019800"/>
            <a:ext cx="8458200" cy="2862322"/>
          </a:xfrm>
          <a:prstGeom prst="rect">
            <a:avLst/>
          </a:prstGeom>
          <a:noFill/>
        </p:spPr>
        <p:txBody>
          <a:bodyPr wrap="square" rtlCol="0">
            <a:spAutoFit/>
          </a:bodyPr>
          <a:lstStyle/>
          <a:p>
            <a:r>
              <a:rPr lang="en-US" dirty="0" smtClean="0">
                <a:latin typeface="Arial" pitchFamily="34" charset="0"/>
                <a:cs typeface="Arial" pitchFamily="34" charset="0"/>
              </a:rPr>
              <a:t> </a:t>
            </a:r>
          </a:p>
          <a:p>
            <a:r>
              <a:rPr lang="en-US" dirty="0" smtClean="0">
                <a:latin typeface="Arial" pitchFamily="34" charset="0"/>
                <a:cs typeface="Arial" pitchFamily="34" charset="0"/>
              </a:rPr>
              <a:t> </a:t>
            </a:r>
          </a:p>
          <a:p>
            <a:r>
              <a:rPr lang="en-US" dirty="0" smtClean="0">
                <a:latin typeface="Arial" pitchFamily="34" charset="0"/>
                <a:cs typeface="Arial" pitchFamily="34" charset="0"/>
              </a:rPr>
              <a:t> </a:t>
            </a:r>
          </a:p>
          <a:p>
            <a:r>
              <a:rPr lang="en-US" dirty="0" smtClean="0">
                <a:latin typeface="Arial" pitchFamily="34" charset="0"/>
                <a:cs typeface="Arial" pitchFamily="34" charset="0"/>
              </a:rPr>
              <a:t> </a:t>
            </a:r>
          </a:p>
          <a:p>
            <a:r>
              <a:rPr lang="en-US" b="1" dirty="0" smtClean="0">
                <a:latin typeface="Arial" pitchFamily="34" charset="0"/>
                <a:cs typeface="Arial" pitchFamily="34" charset="0"/>
              </a:rPr>
              <a:t>Software upgrades</a:t>
            </a:r>
            <a:endParaRPr lang="en-US" dirty="0" smtClean="0">
              <a:latin typeface="Arial" pitchFamily="34" charset="0"/>
              <a:cs typeface="Arial" pitchFamily="34" charset="0"/>
            </a:endParaRPr>
          </a:p>
          <a:p>
            <a:r>
              <a:rPr lang="en-US" dirty="0" smtClean="0">
                <a:latin typeface="Arial" pitchFamily="34" charset="0"/>
                <a:cs typeface="Arial" pitchFamily="34" charset="0"/>
              </a:rPr>
              <a:t>From:                                  To:</a:t>
            </a:r>
          </a:p>
          <a:p>
            <a:r>
              <a:rPr lang="en-US" dirty="0" smtClean="0">
                <a:latin typeface="Arial" pitchFamily="34" charset="0"/>
                <a:cs typeface="Arial" pitchFamily="34" charset="0"/>
              </a:rPr>
              <a:t>PM 2006                             PM 2008</a:t>
            </a:r>
          </a:p>
          <a:p>
            <a:r>
              <a:rPr lang="en-US" dirty="0" smtClean="0">
                <a:latin typeface="Arial" pitchFamily="34" charset="0"/>
                <a:cs typeface="Arial" pitchFamily="34" charset="0"/>
              </a:rPr>
              <a:t>CWS 2004                           CWS 2010</a:t>
            </a:r>
          </a:p>
          <a:p>
            <a:r>
              <a:rPr lang="en-US" dirty="0" smtClean="0">
                <a:latin typeface="Arial" pitchFamily="34" charset="0"/>
                <a:cs typeface="Arial" pitchFamily="34" charset="0"/>
              </a:rPr>
              <a:t>RAD 2004                           RAD 2010</a:t>
            </a:r>
          </a:p>
          <a:p>
            <a:r>
              <a:rPr lang="en-US" dirty="0" smtClean="0">
                <a:latin typeface="Arial" pitchFamily="34" charset="0"/>
                <a:cs typeface="Arial" pitchFamily="34" charset="0"/>
              </a:rPr>
              <a:t>Cache 5.0.10                     Cache 2008</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23</a:t>
            </a:fld>
            <a:endParaRPr lang="en-US" dirty="0"/>
          </a:p>
        </p:txBody>
      </p:sp>
      <p:sp>
        <p:nvSpPr>
          <p:cNvPr id="15" name="Rectangle 14"/>
          <p:cNvSpPr/>
          <p:nvPr/>
        </p:nvSpPr>
        <p:spPr>
          <a:xfrm>
            <a:off x="448147" y="359118"/>
            <a:ext cx="8305800" cy="523220"/>
          </a:xfrm>
          <a:prstGeom prst="rect">
            <a:avLst/>
          </a:prstGeom>
        </p:spPr>
        <p:txBody>
          <a:bodyPr wrap="square">
            <a:spAutoFit/>
          </a:bodyPr>
          <a:lstStyle/>
          <a:p>
            <a:pPr algn="ctr"/>
            <a:r>
              <a:rPr lang="en-US" sz="2800" b="1" dirty="0" smtClean="0">
                <a:latin typeface="Arial" pitchFamily="34" charset="0"/>
                <a:cs typeface="Arial" pitchFamily="34" charset="0"/>
              </a:rPr>
              <a:t>FY12 Software Upgrades</a:t>
            </a:r>
          </a:p>
        </p:txBody>
      </p:sp>
      <p:graphicFrame>
        <p:nvGraphicFramePr>
          <p:cNvPr id="6" name="Table 5"/>
          <p:cNvGraphicFramePr>
            <a:graphicFrameLocks noGrp="1"/>
          </p:cNvGraphicFramePr>
          <p:nvPr/>
        </p:nvGraphicFramePr>
        <p:xfrm>
          <a:off x="2286000" y="2362200"/>
          <a:ext cx="4343400" cy="2525359"/>
        </p:xfrm>
        <a:graphic>
          <a:graphicData uri="http://schemas.openxmlformats.org/drawingml/2006/table">
            <a:tbl>
              <a:tblPr firstRow="1" bandRow="1">
                <a:tableStyleId>{5C22544A-7EE6-4342-B048-85BDC9FD1C3A}</a:tableStyleId>
              </a:tblPr>
              <a:tblGrid>
                <a:gridCol w="2205111"/>
                <a:gridCol w="2138289"/>
              </a:tblGrid>
              <a:tr h="355002">
                <a:tc>
                  <a:txBody>
                    <a:bodyPr/>
                    <a:lstStyle/>
                    <a:p>
                      <a:r>
                        <a:rPr lang="en-US" dirty="0" smtClean="0">
                          <a:solidFill>
                            <a:schemeClr val="tx1"/>
                          </a:solidFill>
                          <a:latin typeface="Arial" pitchFamily="34" charset="0"/>
                          <a:cs typeface="Arial" pitchFamily="34" charset="0"/>
                        </a:rPr>
                        <a:t>Upgrade From:</a:t>
                      </a:r>
                      <a:endParaRPr lang="en-US" dirty="0">
                        <a:solidFill>
                          <a:schemeClr val="tx1"/>
                        </a:solidFill>
                        <a:latin typeface="Arial" pitchFamily="34" charset="0"/>
                        <a:cs typeface="Arial" pitchFamily="34" charset="0"/>
                      </a:endParaRPr>
                    </a:p>
                  </a:txBody>
                  <a:tcPr>
                    <a:solidFill>
                      <a:srgbClr val="61B6CD"/>
                    </a:solidFill>
                  </a:tcPr>
                </a:tc>
                <a:tc>
                  <a:txBody>
                    <a:bodyPr/>
                    <a:lstStyle/>
                    <a:p>
                      <a:pPr marL="0" indent="171450" algn="l"/>
                      <a:r>
                        <a:rPr lang="en-US" dirty="0" smtClean="0">
                          <a:solidFill>
                            <a:schemeClr val="tx1"/>
                          </a:solidFill>
                          <a:latin typeface="Arial" pitchFamily="34" charset="0"/>
                          <a:cs typeface="Arial" pitchFamily="34" charset="0"/>
                        </a:rPr>
                        <a:t>To:</a:t>
                      </a:r>
                      <a:endParaRPr lang="en-US" dirty="0">
                        <a:solidFill>
                          <a:schemeClr val="tx1"/>
                        </a:solidFill>
                        <a:latin typeface="Arial" pitchFamily="34" charset="0"/>
                        <a:cs typeface="Arial" pitchFamily="34" charset="0"/>
                      </a:endParaRPr>
                    </a:p>
                  </a:txBody>
                  <a:tcPr>
                    <a:solidFill>
                      <a:srgbClr val="61B6CD"/>
                    </a:solidFill>
                  </a:tcPr>
                </a:tc>
              </a:tr>
              <a:tr h="532503">
                <a:tc>
                  <a:txBody>
                    <a:bodyPr/>
                    <a:lstStyle/>
                    <a:p>
                      <a:r>
                        <a:rPr lang="en-US" sz="1800" dirty="0" smtClean="0">
                          <a:latin typeface="Arial" pitchFamily="34" charset="0"/>
                          <a:cs typeface="Arial" pitchFamily="34" charset="0"/>
                        </a:rPr>
                        <a:t>PM 2006   </a:t>
                      </a:r>
                      <a:endParaRPr lang="en-US" dirty="0" smtClean="0">
                        <a:latin typeface="Arial" pitchFamily="34" charset="0"/>
                        <a:cs typeface="Arial" pitchFamily="34" charset="0"/>
                      </a:endParaRPr>
                    </a:p>
                  </a:txBody>
                  <a:tcPr anchor="ctr">
                    <a:noFill/>
                  </a:tcPr>
                </a:tc>
                <a:tc>
                  <a:txBody>
                    <a:bodyPr/>
                    <a:lstStyle/>
                    <a:p>
                      <a:pPr marL="0" indent="117475" algn="l"/>
                      <a:r>
                        <a:rPr lang="en-US" sz="1800" dirty="0" smtClean="0">
                          <a:latin typeface="Arial" pitchFamily="34" charset="0"/>
                          <a:cs typeface="Arial" pitchFamily="34" charset="0"/>
                        </a:rPr>
                        <a:t> PM 2008</a:t>
                      </a:r>
                      <a:endParaRPr lang="en-US" dirty="0" smtClean="0">
                        <a:latin typeface="Arial" pitchFamily="34" charset="0"/>
                        <a:cs typeface="Arial" pitchFamily="34" charset="0"/>
                      </a:endParaRPr>
                    </a:p>
                  </a:txBody>
                  <a:tcPr anchor="ctr">
                    <a:noFill/>
                  </a:tcPr>
                </a:tc>
              </a:tr>
              <a:tr h="517712">
                <a:tc>
                  <a:txBody>
                    <a:bodyPr/>
                    <a:lstStyle/>
                    <a:p>
                      <a:r>
                        <a:rPr lang="en-US" sz="1800" dirty="0" smtClean="0">
                          <a:latin typeface="Arial" pitchFamily="34" charset="0"/>
                          <a:cs typeface="Arial" pitchFamily="34" charset="0"/>
                        </a:rPr>
                        <a:t>CWS 2004 </a:t>
                      </a:r>
                      <a:endParaRPr lang="en-US" dirty="0" smtClean="0">
                        <a:latin typeface="Arial" pitchFamily="34" charset="0"/>
                        <a:cs typeface="Arial" pitchFamily="34" charset="0"/>
                      </a:endParaRPr>
                    </a:p>
                  </a:txBody>
                  <a:tcPr anchor="ctr">
                    <a:noFill/>
                  </a:tcPr>
                </a:tc>
                <a:tc>
                  <a:txBody>
                    <a:bodyPr/>
                    <a:lstStyle/>
                    <a:p>
                      <a:pPr marL="0" indent="171450" algn="l"/>
                      <a:r>
                        <a:rPr lang="en-US" sz="1800" dirty="0" smtClean="0">
                          <a:latin typeface="Arial" pitchFamily="34" charset="0"/>
                          <a:cs typeface="Arial" pitchFamily="34" charset="0"/>
                        </a:rPr>
                        <a:t>CWS 2010</a:t>
                      </a:r>
                      <a:endParaRPr lang="en-US" dirty="0">
                        <a:latin typeface="Arial" pitchFamily="34" charset="0"/>
                        <a:cs typeface="Arial" pitchFamily="34" charset="0"/>
                      </a:endParaRPr>
                    </a:p>
                  </a:txBody>
                  <a:tcPr anchor="ctr">
                    <a:noFill/>
                  </a:tcPr>
                </a:tc>
              </a:tr>
              <a:tr h="517713">
                <a:tc>
                  <a:txBody>
                    <a:bodyPr/>
                    <a:lstStyle/>
                    <a:p>
                      <a:r>
                        <a:rPr lang="en-US" sz="1800" dirty="0" smtClean="0">
                          <a:latin typeface="Arial" pitchFamily="34" charset="0"/>
                          <a:cs typeface="Arial" pitchFamily="34" charset="0"/>
                        </a:rPr>
                        <a:t>RAD 2004</a:t>
                      </a:r>
                      <a:endParaRPr lang="en-US" dirty="0" smtClean="0">
                        <a:latin typeface="Arial" pitchFamily="34" charset="0"/>
                        <a:cs typeface="Arial" pitchFamily="34" charset="0"/>
                      </a:endParaRPr>
                    </a:p>
                  </a:txBody>
                  <a:tcPr anchor="ctr">
                    <a:noFill/>
                  </a:tcPr>
                </a:tc>
                <a:tc>
                  <a:txBody>
                    <a:bodyPr/>
                    <a:lstStyle/>
                    <a:p>
                      <a:pPr marL="0" marR="0" indent="17145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RAD 2010</a:t>
                      </a:r>
                      <a:endParaRPr lang="en-US" dirty="0" smtClean="0">
                        <a:latin typeface="Arial" pitchFamily="34" charset="0"/>
                        <a:cs typeface="Arial" pitchFamily="34" charset="0"/>
                      </a:endParaRPr>
                    </a:p>
                  </a:txBody>
                  <a:tcPr anchor="ctr">
                    <a:noFill/>
                  </a:tcPr>
                </a:tc>
              </a:tr>
              <a:tr h="591671">
                <a:tc>
                  <a:txBody>
                    <a:bodyPr/>
                    <a:lstStyle/>
                    <a:p>
                      <a:r>
                        <a:rPr lang="en-US" sz="1800" dirty="0" smtClean="0">
                          <a:latin typeface="Arial" pitchFamily="34" charset="0"/>
                          <a:cs typeface="Arial" pitchFamily="34" charset="0"/>
                        </a:rPr>
                        <a:t>Cache 5.0.10</a:t>
                      </a:r>
                      <a:endParaRPr lang="en-US" dirty="0" smtClean="0">
                        <a:latin typeface="Arial" pitchFamily="34" charset="0"/>
                        <a:cs typeface="Arial" pitchFamily="34" charset="0"/>
                      </a:endParaRPr>
                    </a:p>
                  </a:txBody>
                  <a:tcPr anchor="ctr">
                    <a:noFill/>
                  </a:tcPr>
                </a:tc>
                <a:tc>
                  <a:txBody>
                    <a:bodyPr/>
                    <a:lstStyle/>
                    <a:p>
                      <a:pPr marL="0" indent="171450" algn="l"/>
                      <a:r>
                        <a:rPr lang="en-US" sz="1800" dirty="0" smtClean="0">
                          <a:latin typeface="Arial" pitchFamily="34" charset="0"/>
                          <a:cs typeface="Arial" pitchFamily="34" charset="0"/>
                        </a:rPr>
                        <a:t>Cache 2008</a:t>
                      </a:r>
                      <a:endParaRPr lang="en-US" dirty="0" smtClean="0">
                        <a:latin typeface="Arial" pitchFamily="34" charset="0"/>
                        <a:cs typeface="Arial" pitchFamily="34" charset="0"/>
                      </a:endParaRPr>
                    </a:p>
                  </a:txBody>
                  <a:tcPr anchor="c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3"/>
          <p:cNvSpPr>
            <a:spLocks noGrp="1"/>
          </p:cNvSpPr>
          <p:nvPr>
            <p:ph idx="1"/>
          </p:nvPr>
        </p:nvSpPr>
        <p:spPr>
          <a:xfrm>
            <a:off x="182880" y="1706880"/>
            <a:ext cx="8763000" cy="4876800"/>
          </a:xfrm>
        </p:spPr>
        <p:txBody>
          <a:bodyPr>
            <a:normAutofit/>
          </a:bodyPr>
          <a:lstStyle/>
          <a:p>
            <a:pPr>
              <a:spcAft>
                <a:spcPts val="1200"/>
              </a:spcAft>
            </a:pPr>
            <a:r>
              <a:rPr lang="en-US" sz="2400" dirty="0" smtClean="0">
                <a:latin typeface="Arial" pitchFamily="34" charset="0"/>
                <a:cs typeface="Arial" pitchFamily="34" charset="0"/>
              </a:rPr>
              <a:t>In FY11, the Facilities Management Program has seven performance measures:</a:t>
            </a:r>
          </a:p>
          <a:p>
            <a:pPr marL="687388" indent="-288925">
              <a:spcAft>
                <a:spcPts val="1200"/>
              </a:spcAft>
              <a:buFont typeface="+mj-lt"/>
              <a:buAutoNum type="arabicPeriod"/>
            </a:pPr>
            <a:r>
              <a:rPr lang="en-US" sz="2000" kern="1400" dirty="0" smtClean="0">
                <a:solidFill>
                  <a:srgbClr val="000000"/>
                </a:solidFill>
                <a:latin typeface="Arial"/>
              </a:rPr>
              <a:t>Number of substantiated cases of abuse, neglect and exploitation (ANE) per one hundred residents in agency-operated long-term care programs confirmed by the division of health improvement (quarterly)</a:t>
            </a:r>
          </a:p>
          <a:p>
            <a:pPr marL="687388" indent="-288925">
              <a:spcAft>
                <a:spcPts val="1200"/>
              </a:spcAft>
              <a:buFont typeface="+mj-lt"/>
              <a:buAutoNum type="arabicPeriod"/>
            </a:pPr>
            <a:r>
              <a:rPr lang="en-US" sz="2000" kern="1400" dirty="0" smtClean="0">
                <a:solidFill>
                  <a:srgbClr val="000000"/>
                </a:solidFill>
                <a:latin typeface="Arial"/>
              </a:rPr>
              <a:t>Percent of clients at New Mexico Rehabilitation Center with continued improvement on medical rehab goals three to six months post discharge (annual)</a:t>
            </a:r>
            <a:endParaRPr lang="en-US" sz="2000" kern="1400" dirty="0" smtClean="0">
              <a:solidFill>
                <a:srgbClr val="000000"/>
              </a:solidFill>
              <a:latin typeface="Times New Roman"/>
            </a:endParaRPr>
          </a:p>
          <a:p>
            <a:pPr marL="687388" indent="-288925">
              <a:spcAft>
                <a:spcPts val="1200"/>
              </a:spcAft>
              <a:buFont typeface="+mj-lt"/>
              <a:buAutoNum type="arabicPeriod"/>
            </a:pPr>
            <a:r>
              <a:rPr lang="en-US" sz="2000" dirty="0" smtClean="0">
                <a:latin typeface="Arial" pitchFamily="34" charset="0"/>
                <a:cs typeface="Arial" pitchFamily="34" charset="0"/>
              </a:rPr>
              <a:t> </a:t>
            </a:r>
            <a:r>
              <a:rPr lang="en-US" sz="2000" kern="1400" dirty="0" smtClean="0">
                <a:solidFill>
                  <a:srgbClr val="000000"/>
                </a:solidFill>
                <a:latin typeface="Arial"/>
              </a:rPr>
              <a:t>Percent of clients at Sequoyah Adolescent Treatment Center without relapses at three to  six months post discharge (annual)</a:t>
            </a:r>
          </a:p>
          <a:p>
            <a:pPr marL="687388" indent="-288925">
              <a:spcAft>
                <a:spcPts val="1200"/>
              </a:spcAft>
              <a:buFont typeface="+mj-lt"/>
              <a:buAutoNum type="arabicPeriod"/>
            </a:pPr>
            <a:r>
              <a:rPr lang="en-US" sz="2000" kern="1400" dirty="0" smtClean="0">
                <a:solidFill>
                  <a:srgbClr val="000000"/>
                </a:solidFill>
                <a:latin typeface="Arial"/>
              </a:rPr>
              <a:t>Percent of clients at Turquoise Lodge without relapses at three to six months post discharge (annual)</a:t>
            </a:r>
            <a:endParaRPr lang="en-US" sz="2000" kern="1400" dirty="0" smtClean="0">
              <a:solidFill>
                <a:srgbClr val="000000"/>
              </a:solidFill>
              <a:latin typeface="Times New Roman"/>
            </a:endParaRPr>
          </a:p>
          <a:p>
            <a:pPr>
              <a:spcAft>
                <a:spcPts val="1200"/>
              </a:spcAft>
            </a:pPr>
            <a:endParaRPr lang="en-US" sz="2000" kern="1400" dirty="0" smtClean="0">
              <a:solidFill>
                <a:srgbClr val="000000"/>
              </a:solidFill>
              <a:latin typeface="Times New Roman"/>
            </a:endParaRPr>
          </a:p>
          <a:p>
            <a:pPr>
              <a:spcAft>
                <a:spcPts val="1200"/>
              </a:spcAft>
            </a:pPr>
            <a:endParaRPr lang="en-US" sz="2400" dirty="0" smtClean="0">
              <a:latin typeface="Arial" pitchFamily="34" charset="0"/>
              <a:cs typeface="Arial" pitchFamily="34" charset="0"/>
            </a:endParaRPr>
          </a:p>
          <a:p>
            <a:endParaRPr lang="en-US" dirty="0" smtClean="0"/>
          </a:p>
        </p:txBody>
      </p:sp>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828800" y="381000"/>
            <a:ext cx="54102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2492718" y="480583"/>
            <a:ext cx="4343400" cy="555282"/>
          </a:xfrm>
          <a:prstGeom prst="rect">
            <a:avLst/>
          </a:prstGeom>
        </p:spPr>
        <p:txBody>
          <a:bodyPr vert="horz" lIns="54864" tIns="91440" rtlCol="0">
            <a:normAutofit lnSpcReduction="10000"/>
          </a:bodyPr>
          <a:lstStyle/>
          <a:p>
            <a:pPr lvl="0" algn="ctr">
              <a:buClr>
                <a:schemeClr val="accent2">
                  <a:lumMod val="50000"/>
                </a:schemeClr>
              </a:buClr>
              <a:buSzPct val="80000"/>
              <a:defRPr/>
            </a:pPr>
            <a:r>
              <a:rPr lang="en-US" sz="2800" b="1" dirty="0" smtClean="0">
                <a:latin typeface="Arial" pitchFamily="34" charset="0"/>
                <a:cs typeface="Arial" pitchFamily="34" charset="0"/>
              </a:rPr>
              <a:t>Performance Measures</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006CAC90-BFF6-4B8B-97A4-E127823224D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3"/>
          <p:cNvSpPr>
            <a:spLocks noGrp="1"/>
          </p:cNvSpPr>
          <p:nvPr>
            <p:ph idx="1"/>
          </p:nvPr>
        </p:nvSpPr>
        <p:spPr>
          <a:xfrm>
            <a:off x="381000" y="1981200"/>
            <a:ext cx="8153400" cy="2438400"/>
          </a:xfrm>
        </p:spPr>
        <p:txBody>
          <a:bodyPr>
            <a:normAutofit lnSpcReduction="10000"/>
          </a:bodyPr>
          <a:lstStyle/>
          <a:p>
            <a:pPr marL="457200" indent="-457200">
              <a:spcAft>
                <a:spcPts val="1400"/>
              </a:spcAft>
              <a:buFont typeface="+mj-lt"/>
              <a:buAutoNum type="arabicPeriod" startAt="5"/>
            </a:pPr>
            <a:r>
              <a:rPr lang="en-US" sz="2000" kern="1400" dirty="0" smtClean="0">
                <a:latin typeface="Arial"/>
              </a:rPr>
              <a:t>Percent of operational capacity beds filled at all agency facilities </a:t>
            </a:r>
            <a:r>
              <a:rPr lang="en-US" sz="2000" kern="1400" dirty="0" smtClean="0">
                <a:solidFill>
                  <a:srgbClr val="000000"/>
                </a:solidFill>
                <a:latin typeface="Arial"/>
              </a:rPr>
              <a:t>(quarterly)</a:t>
            </a:r>
            <a:endParaRPr lang="en-US" sz="2000" kern="1400" dirty="0" smtClean="0">
              <a:latin typeface="Times New Roman"/>
            </a:endParaRPr>
          </a:p>
          <a:p>
            <a:pPr marL="457200" indent="-457200">
              <a:spcAft>
                <a:spcPts val="1400"/>
              </a:spcAft>
              <a:buFont typeface="+mj-lt"/>
              <a:buAutoNum type="arabicPeriod" startAt="5"/>
            </a:pPr>
            <a:r>
              <a:rPr lang="en-US" sz="2000" kern="1400" dirty="0" smtClean="0">
                <a:latin typeface="Arial"/>
              </a:rPr>
              <a:t>Percent of billed third party revenues at all agency facilities </a:t>
            </a:r>
            <a:r>
              <a:rPr lang="en-US" sz="2000" kern="1400" dirty="0" smtClean="0">
                <a:solidFill>
                  <a:srgbClr val="000000"/>
                </a:solidFill>
                <a:latin typeface="Arial"/>
              </a:rPr>
              <a:t>(quarterly)</a:t>
            </a:r>
            <a:endParaRPr lang="en-US" sz="2000" kern="1400" dirty="0" smtClean="0">
              <a:latin typeface="Times New Roman"/>
            </a:endParaRPr>
          </a:p>
          <a:p>
            <a:pPr marL="457200" indent="-457200">
              <a:spcAft>
                <a:spcPts val="1400"/>
              </a:spcAft>
              <a:buFont typeface="+mj-lt"/>
              <a:buAutoNum type="arabicPeriod" startAt="5"/>
            </a:pPr>
            <a:r>
              <a:rPr lang="en-US" sz="2000" kern="1400" dirty="0" smtClean="0">
                <a:latin typeface="Arial"/>
              </a:rPr>
              <a:t>Total dollar amount of uncompensated care at all facilities </a:t>
            </a:r>
            <a:r>
              <a:rPr lang="en-US" sz="2000" kern="1400" dirty="0" smtClean="0">
                <a:solidFill>
                  <a:srgbClr val="000000"/>
                </a:solidFill>
                <a:latin typeface="Arial"/>
              </a:rPr>
              <a:t>(quarterly)</a:t>
            </a:r>
            <a:endParaRPr lang="en-US" sz="2000" dirty="0" smtClean="0">
              <a:latin typeface="Arial" pitchFamily="34" charset="0"/>
              <a:cs typeface="Arial" pitchFamily="34" charset="0"/>
            </a:endParaRPr>
          </a:p>
          <a:p>
            <a:pPr marL="633222" indent="-514350">
              <a:buFont typeface="+mj-lt"/>
              <a:buAutoNum type="arabicPeriod" startAt="5"/>
            </a:pPr>
            <a:endParaRPr lang="en-US" dirty="0" smtClean="0"/>
          </a:p>
        </p:txBody>
      </p:sp>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2514600" y="381000"/>
            <a:ext cx="4343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2590799" y="435318"/>
            <a:ext cx="4254371" cy="6858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Performance Measures</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006CAC90-BFF6-4B8B-97A4-E127823224D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524000" y="381000"/>
            <a:ext cx="6248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1828800" y="439094"/>
            <a:ext cx="5715000" cy="560559"/>
          </a:xfrm>
          <a:prstGeom prst="rect">
            <a:avLst/>
          </a:prstGeom>
        </p:spPr>
        <p:txBody>
          <a:bodyPr vert="horz" lIns="54864" tIns="91440" rtlCol="0">
            <a:noAutofit/>
          </a:bodyPr>
          <a:lstStyle/>
          <a:p>
            <a:pPr lvl="0" algn="ctr">
              <a:buClr>
                <a:schemeClr val="accent2">
                  <a:lumMod val="50000"/>
                </a:schemeClr>
              </a:buClr>
              <a:buSzPct val="80000"/>
              <a:defRPr/>
            </a:pPr>
            <a:r>
              <a:rPr lang="en-US" sz="2800" b="1" noProof="0" dirty="0" smtClean="0">
                <a:latin typeface="Arial" pitchFamily="34" charset="0"/>
                <a:cs typeface="Arial" pitchFamily="34" charset="0"/>
              </a:rPr>
              <a:t>Abuse, Neglect and Exploitation</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graphicFrame>
        <p:nvGraphicFramePr>
          <p:cNvPr id="11" name="Object 3"/>
          <p:cNvGraphicFramePr>
            <a:graphicFrameLocks noChangeAspect="1"/>
          </p:cNvGraphicFramePr>
          <p:nvPr/>
        </p:nvGraphicFramePr>
        <p:xfrm>
          <a:off x="304800" y="1524001"/>
          <a:ext cx="7315200"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71684" name="Text Box 4"/>
          <p:cNvSpPr txBox="1">
            <a:spLocks noChangeArrowheads="1"/>
          </p:cNvSpPr>
          <p:nvPr/>
        </p:nvSpPr>
        <p:spPr bwMode="auto">
          <a:xfrm>
            <a:off x="7467600" y="5043530"/>
            <a:ext cx="990600" cy="6096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algn="ctr"/>
            <a:r>
              <a:rPr lang="en-US" sz="1600" b="1" dirty="0" smtClean="0">
                <a:solidFill>
                  <a:srgbClr val="FF0000"/>
                </a:solidFill>
                <a:latin typeface="Arial" pitchFamily="34" charset="0"/>
                <a:cs typeface="Arial" pitchFamily="34" charset="0"/>
              </a:rPr>
              <a:t>FY11 </a:t>
            </a:r>
          </a:p>
          <a:p>
            <a:pPr algn="ctr"/>
            <a:r>
              <a:rPr lang="en-US" sz="1600" b="1" dirty="0" smtClean="0">
                <a:solidFill>
                  <a:srgbClr val="FF0000"/>
                </a:solidFill>
                <a:latin typeface="Arial" pitchFamily="34" charset="0"/>
                <a:cs typeface="Arial" pitchFamily="34" charset="0"/>
              </a:rPr>
              <a:t>Target: 0</a:t>
            </a:r>
            <a:endParaRPr lang="en-US" sz="1600" dirty="0">
              <a:solidFill>
                <a:srgbClr val="FF0000"/>
              </a:solidFill>
              <a:latin typeface="Arial" pitchFamily="34" charset="0"/>
              <a:cs typeface="Arial" pitchFamily="34" charset="0"/>
            </a:endParaRPr>
          </a:p>
        </p:txBody>
      </p:sp>
      <p:sp>
        <p:nvSpPr>
          <p:cNvPr id="73732" name="Text Box 4"/>
          <p:cNvSpPr txBox="1">
            <a:spLocks noChangeArrowheads="1"/>
          </p:cNvSpPr>
          <p:nvPr/>
        </p:nvSpPr>
        <p:spPr bwMode="auto">
          <a:xfrm>
            <a:off x="609600" y="6262730"/>
            <a:ext cx="8153400" cy="381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1400" dirty="0" smtClean="0">
                <a:latin typeface="Arial" pitchFamily="34" charset="0"/>
                <a:cs typeface="Arial" pitchFamily="34" charset="0"/>
              </a:rPr>
              <a:t>* There was one substantiated case of ANE in Q3 changing a two and a half year history of zero ANE.</a:t>
            </a:r>
          </a:p>
          <a:p>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a:defRPr/>
            </a:pPr>
            <a:fld id="{006CAC90-BFF6-4B8B-97A4-E127823224D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524000" y="381000"/>
            <a:ext cx="6248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2071730" y="484359"/>
            <a:ext cx="5118229" cy="560559"/>
          </a:xfrm>
          <a:prstGeom prst="rect">
            <a:avLst/>
          </a:prstGeom>
        </p:spPr>
        <p:txBody>
          <a:bodyPr vert="horz" lIns="54864" tIns="91440" rtlCol="0">
            <a:noAutofit/>
          </a:bodyPr>
          <a:lstStyle/>
          <a:p>
            <a:pPr lvl="0" algn="ctr">
              <a:buClr>
                <a:schemeClr val="accent2">
                  <a:lumMod val="50000"/>
                </a:schemeClr>
              </a:buClr>
              <a:buSzPct val="80000"/>
              <a:defRPr/>
            </a:pPr>
            <a:r>
              <a:rPr lang="en-US" sz="2800" b="1" noProof="0" dirty="0" smtClean="0">
                <a:latin typeface="Arial" pitchFamily="34" charset="0"/>
                <a:cs typeface="Arial" pitchFamily="34" charset="0"/>
              </a:rPr>
              <a:t>Billed 3</a:t>
            </a:r>
            <a:r>
              <a:rPr lang="en-US" sz="2800" b="1" baseline="30000" noProof="0" dirty="0" smtClean="0">
                <a:latin typeface="Arial" pitchFamily="34" charset="0"/>
                <a:cs typeface="Arial" pitchFamily="34" charset="0"/>
              </a:rPr>
              <a:t>rd</a:t>
            </a:r>
            <a:r>
              <a:rPr lang="en-US" sz="2800" b="1" noProof="0" dirty="0" smtClean="0">
                <a:latin typeface="Arial" pitchFamily="34" charset="0"/>
                <a:cs typeface="Arial" pitchFamily="34" charset="0"/>
              </a:rPr>
              <a:t> Party Revenues </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pPr>
              <a:defRPr/>
            </a:pPr>
            <a:fld id="{006CAC90-BFF6-4B8B-97A4-E127823224DB}" type="slidenum">
              <a:rPr lang="en-US" smtClean="0"/>
              <a:pPr>
                <a:defRPr/>
              </a:pPr>
              <a:t>27</a:t>
            </a:fld>
            <a:endParaRPr lang="en-US"/>
          </a:p>
        </p:txBody>
      </p:sp>
      <p:graphicFrame>
        <p:nvGraphicFramePr>
          <p:cNvPr id="13" name="Chart 12"/>
          <p:cNvGraphicFramePr>
            <a:graphicFrameLocks/>
          </p:cNvGraphicFramePr>
          <p:nvPr/>
        </p:nvGraphicFramePr>
        <p:xfrm>
          <a:off x="228600" y="1676400"/>
          <a:ext cx="86106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71684" name="Text Box 4"/>
          <p:cNvSpPr txBox="1">
            <a:spLocks noChangeArrowheads="1"/>
          </p:cNvSpPr>
          <p:nvPr/>
        </p:nvSpPr>
        <p:spPr bwMode="auto">
          <a:xfrm>
            <a:off x="3886200" y="3352800"/>
            <a:ext cx="1981200" cy="381000"/>
          </a:xfrm>
          <a:prstGeom prst="rect">
            <a:avLst/>
          </a:prstGeom>
          <a:noFill/>
          <a:ln w="3175"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algn="ctr"/>
            <a:r>
              <a:rPr lang="en-US" sz="1600" b="1" dirty="0" smtClean="0">
                <a:solidFill>
                  <a:srgbClr val="FF0000"/>
                </a:solidFill>
                <a:latin typeface="Arial" pitchFamily="34" charset="0"/>
                <a:cs typeface="Arial" pitchFamily="34" charset="0"/>
              </a:rPr>
              <a:t>FY11 Target: 75%</a:t>
            </a:r>
            <a:endParaRPr lang="en-US" sz="1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524000" y="381000"/>
            <a:ext cx="6248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2044571" y="475306"/>
            <a:ext cx="5118229" cy="560559"/>
          </a:xfrm>
          <a:prstGeom prst="rect">
            <a:avLst/>
          </a:prstGeom>
        </p:spPr>
        <p:txBody>
          <a:bodyPr vert="horz" lIns="54864" tIns="91440" rtlCol="0">
            <a:normAutofit lnSpcReduction="10000"/>
          </a:bodyPr>
          <a:lstStyle/>
          <a:p>
            <a:pPr lvl="0" algn="ctr">
              <a:buClr>
                <a:schemeClr val="accent2">
                  <a:lumMod val="50000"/>
                </a:schemeClr>
              </a:buClr>
              <a:buSzPct val="80000"/>
              <a:defRPr/>
            </a:pPr>
            <a:r>
              <a:rPr lang="en-US" sz="2800" b="1" dirty="0" smtClean="0">
                <a:latin typeface="Arial" pitchFamily="34" charset="0"/>
                <a:cs typeface="Arial" pitchFamily="34" charset="0"/>
              </a:rPr>
              <a:t>Exceeded Target </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pPr>
              <a:defRPr/>
            </a:pPr>
            <a:fld id="{006CAC90-BFF6-4B8B-97A4-E127823224DB}" type="slidenum">
              <a:rPr lang="en-US" smtClean="0"/>
              <a:pPr>
                <a:defRPr/>
              </a:pPr>
              <a:t>28</a:t>
            </a:fld>
            <a:endParaRPr lang="en-US"/>
          </a:p>
        </p:txBody>
      </p:sp>
      <p:graphicFrame>
        <p:nvGraphicFramePr>
          <p:cNvPr id="11" name="Chart 10"/>
          <p:cNvGraphicFramePr>
            <a:graphicFrameLocks/>
          </p:cNvGraphicFramePr>
          <p:nvPr/>
        </p:nvGraphicFramePr>
        <p:xfrm>
          <a:off x="152400" y="1752600"/>
          <a:ext cx="86106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71684" name="Text Box 4"/>
          <p:cNvSpPr txBox="1">
            <a:spLocks noChangeArrowheads="1"/>
          </p:cNvSpPr>
          <p:nvPr/>
        </p:nvSpPr>
        <p:spPr bwMode="auto">
          <a:xfrm>
            <a:off x="8001000" y="3810000"/>
            <a:ext cx="762000" cy="762000"/>
          </a:xfrm>
          <a:prstGeom prst="rect">
            <a:avLst/>
          </a:prstGeom>
          <a:noFill/>
          <a:ln w="3175"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rPr>
              <a:t>FY11 Target: 90%</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524000" y="381000"/>
            <a:ext cx="6248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2044571" y="439094"/>
            <a:ext cx="5118229" cy="6858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Exceeded Target </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graphicFrame>
        <p:nvGraphicFramePr>
          <p:cNvPr id="10" name="Object 3"/>
          <p:cNvGraphicFramePr>
            <a:graphicFrameLocks noChangeAspect="1"/>
          </p:cNvGraphicFramePr>
          <p:nvPr/>
        </p:nvGraphicFramePr>
        <p:xfrm>
          <a:off x="736600" y="1879601"/>
          <a:ext cx="7213600" cy="4433956"/>
        </p:xfrm>
        <a:graphic>
          <a:graphicData uri="http://schemas.openxmlformats.org/drawingml/2006/chart">
            <c:chart xmlns:c="http://schemas.openxmlformats.org/drawingml/2006/chart" xmlns:r="http://schemas.openxmlformats.org/officeDocument/2006/relationships" r:id="rId4"/>
          </a:graphicData>
        </a:graphic>
      </p:graphicFrame>
      <p:sp>
        <p:nvSpPr>
          <p:cNvPr id="71684" name="Text Box 4"/>
          <p:cNvSpPr txBox="1">
            <a:spLocks noChangeArrowheads="1"/>
          </p:cNvSpPr>
          <p:nvPr/>
        </p:nvSpPr>
        <p:spPr bwMode="auto">
          <a:xfrm>
            <a:off x="5334000" y="3733800"/>
            <a:ext cx="3124200" cy="3048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r>
              <a:rPr lang="en-US" sz="1600" b="1" dirty="0" smtClean="0">
                <a:solidFill>
                  <a:srgbClr val="FF0000"/>
                </a:solidFill>
                <a:latin typeface="Arial" pitchFamily="34" charset="0"/>
                <a:cs typeface="Arial" pitchFamily="34" charset="0"/>
              </a:rPr>
              <a:t>FY11 Target: Below $40 million</a:t>
            </a:r>
            <a:endParaRPr lang="en-US" sz="1600" dirty="0">
              <a:solidFill>
                <a:srgbClr val="FF0000"/>
              </a:solidFill>
              <a:latin typeface="Arial" pitchFamily="34" charset="0"/>
              <a:cs typeface="Arial" pitchFamily="34" charset="0"/>
            </a:endParaRPr>
          </a:p>
        </p:txBody>
      </p:sp>
      <p:sp>
        <p:nvSpPr>
          <p:cNvPr id="73732" name="Text Box 4"/>
          <p:cNvSpPr txBox="1">
            <a:spLocks noChangeArrowheads="1"/>
          </p:cNvSpPr>
          <p:nvPr/>
        </p:nvSpPr>
        <p:spPr bwMode="auto">
          <a:xfrm>
            <a:off x="5867400" y="4229100"/>
            <a:ext cx="2057400" cy="266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34" charset="0"/>
              </a:rPr>
              <a:t>Total: $30,235,223</a:t>
            </a:r>
            <a:endParaRPr kumimoji="0" lang="en-US" sz="1600" b="0" i="0" u="none" strike="noStrike" cap="none" normalizeH="0" baseline="0" dirty="0" smtClean="0">
              <a:ln>
                <a:noFill/>
              </a:ln>
              <a:effectLst/>
              <a:latin typeface="Arial" pitchFamily="34" charset="0"/>
            </a:endParaRPr>
          </a:p>
        </p:txBody>
      </p:sp>
      <p:sp>
        <p:nvSpPr>
          <p:cNvPr id="9" name="Slide Number Placeholder 8"/>
          <p:cNvSpPr>
            <a:spLocks noGrp="1"/>
          </p:cNvSpPr>
          <p:nvPr>
            <p:ph type="sldNum" sz="quarter" idx="12"/>
          </p:nvPr>
        </p:nvSpPr>
        <p:spPr/>
        <p:txBody>
          <a:bodyPr/>
          <a:lstStyle/>
          <a:p>
            <a:pPr>
              <a:defRPr/>
            </a:pPr>
            <a:fld id="{006CAC90-BFF6-4B8B-97A4-E127823224DB}" type="slidenum">
              <a:rPr lang="en-US" smtClean="0"/>
              <a:pPr>
                <a:defRPr/>
              </a:pPr>
              <a:t>29</a:t>
            </a:fld>
            <a:endParaRPr lang="en-US"/>
          </a:p>
        </p:txBody>
      </p:sp>
      <p:sp>
        <p:nvSpPr>
          <p:cNvPr id="11" name="Text Box 4"/>
          <p:cNvSpPr txBox="1">
            <a:spLocks noChangeArrowheads="1"/>
          </p:cNvSpPr>
          <p:nvPr/>
        </p:nvSpPr>
        <p:spPr bwMode="auto">
          <a:xfrm>
            <a:off x="914400" y="6262730"/>
            <a:ext cx="7620000" cy="381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US" sz="1400" dirty="0" smtClean="0">
                <a:latin typeface="Arial" pitchFamily="34" charset="0"/>
                <a:cs typeface="Arial" pitchFamily="34" charset="0"/>
              </a:rPr>
              <a:t>* Currently reviewing the collection methodology and validity of these results.</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rot="10800000" flipV="1">
            <a:off x="381000" y="1981200"/>
            <a:ext cx="8154987" cy="4093428"/>
          </a:xfrm>
          <a:prstGeom prst="rect">
            <a:avLst/>
          </a:prstGeom>
          <a:noFill/>
          <a:ln w="9525">
            <a:noFill/>
            <a:miter lim="800000"/>
            <a:headEnd/>
            <a:tailEnd/>
          </a:ln>
        </p:spPr>
        <p:txBody>
          <a:bodyPr wrap="square" lIns="0" tIns="0" rIns="0" bIns="0" anchor="ctr">
            <a:spAutoFit/>
          </a:bodyPr>
          <a:lstStyle/>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Establish corporate compliance office within the Office of General Counsel</a:t>
            </a:r>
          </a:p>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Establish a comprehensive independent peer review</a:t>
            </a:r>
          </a:p>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Establish a centralized billing process within Office of Facilities Management</a:t>
            </a:r>
          </a:p>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Improve employee satisfaction</a:t>
            </a:r>
          </a:p>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Evaluate quality indicators and establish action plan in a timely manner</a:t>
            </a:r>
          </a:p>
          <a:p>
            <a:pPr marL="395288" indent="-395288">
              <a:spcAft>
                <a:spcPts val="1200"/>
              </a:spcAft>
              <a:buClr>
                <a:schemeClr val="accent2">
                  <a:lumMod val="50000"/>
                </a:schemeClr>
              </a:buClr>
              <a:buSzPct val="80000"/>
              <a:buFont typeface="Wingdings" pitchFamily="2" charset="2"/>
              <a:buChar char="§"/>
            </a:pPr>
            <a:r>
              <a:rPr lang="en-US" sz="2400" dirty="0" smtClean="0">
                <a:latin typeface="Arial" pitchFamily="34" charset="0"/>
                <a:cs typeface="Arial" pitchFamily="34" charset="0"/>
              </a:rPr>
              <a:t>Decrease overtime by 50%</a:t>
            </a:r>
            <a:endParaRPr lang="en-US" sz="24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a:t>
            </a:fld>
            <a:endParaRPr lang="en-US"/>
          </a:p>
        </p:txBody>
      </p:sp>
      <p:sp>
        <p:nvSpPr>
          <p:cNvPr id="9" name="AutoShape 23"/>
          <p:cNvSpPr>
            <a:spLocks noChangeArrowheads="1"/>
          </p:cNvSpPr>
          <p:nvPr/>
        </p:nvSpPr>
        <p:spPr bwMode="gray">
          <a:xfrm>
            <a:off x="1828800" y="533400"/>
            <a:ext cx="56388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0" name="AutoShape 24"/>
          <p:cNvSpPr>
            <a:spLocks noChangeArrowheads="1"/>
          </p:cNvSpPr>
          <p:nvPr/>
        </p:nvSpPr>
        <p:spPr bwMode="gray">
          <a:xfrm>
            <a:off x="1600200" y="349044"/>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
        <p:nvSpPr>
          <p:cNvPr id="4" name="Rectangle 3"/>
          <p:cNvSpPr txBox="1">
            <a:spLocks noChangeArrowheads="1"/>
          </p:cNvSpPr>
          <p:nvPr/>
        </p:nvSpPr>
        <p:spPr>
          <a:xfrm>
            <a:off x="457200" y="394764"/>
            <a:ext cx="8077200" cy="685800"/>
          </a:xfrm>
          <a:prstGeom prst="rect">
            <a:avLst/>
          </a:prstGeom>
        </p:spPr>
        <p:txBody>
          <a:bodyPr vert="horz" lIns="54864" tIns="91440" rtlCol="0">
            <a:normAutofit/>
          </a:bodyPr>
          <a:lstStyle/>
          <a:p>
            <a:pPr marL="0" marR="0" lvl="0" indent="0" algn="ctr" defTabSz="914400" rtl="0" eaLnBrk="1" fontAlgn="auto" latinLnBrk="0" hangingPunct="1">
              <a:lnSpc>
                <a:spcPct val="100000"/>
              </a:lnSpc>
              <a:spcBef>
                <a:spcPts val="0"/>
              </a:spcBef>
              <a:spcAft>
                <a:spcPts val="0"/>
              </a:spcAft>
              <a:buClr>
                <a:schemeClr val="accent2">
                  <a:lumMod val="50000"/>
                </a:schemeClr>
              </a:buClr>
              <a:buSzPct val="80000"/>
              <a:buFont typeface="Wingdings 2"/>
              <a:buNone/>
              <a:tabLst/>
              <a:defRPr/>
            </a:pPr>
            <a:r>
              <a:rPr kumimoji="0" lang="en-US" sz="3200" b="1" i="0" u="none" strike="noStrike" kern="1200" cap="none" spc="0" normalizeH="0" baseline="0" noProof="0" dirty="0" smtClean="0">
                <a:ln>
                  <a:noFill/>
                </a:ln>
                <a:solidFill>
                  <a:schemeClr val="tx1"/>
                </a:solidFill>
                <a:effectLst/>
                <a:uLnTx/>
                <a:uFillTx/>
                <a:latin typeface="Arial" charset="0"/>
                <a:ea typeface="+mn-ea"/>
                <a:cs typeface="Arial" charset="0"/>
              </a:rPr>
              <a:t>Strategies</a:t>
            </a:r>
            <a:endParaRPr kumimoji="0" lang="en-US" sz="3200" b="1" i="0" u="none" strike="noStrike" kern="1200" cap="none" spc="0" normalizeH="0" baseline="0" noProof="0" dirty="0" smtClean="0">
              <a:ln>
                <a:noFill/>
              </a:ln>
              <a:solidFill>
                <a:schemeClr val="bg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3"/>
          <p:cNvSpPr>
            <a:spLocks noGrp="1"/>
          </p:cNvSpPr>
          <p:nvPr>
            <p:ph idx="1"/>
          </p:nvPr>
        </p:nvSpPr>
        <p:spPr>
          <a:xfrm>
            <a:off x="152400" y="1828800"/>
            <a:ext cx="8763000" cy="4419600"/>
          </a:xfrm>
        </p:spPr>
        <p:txBody>
          <a:bodyPr>
            <a:normAutofit/>
          </a:bodyPr>
          <a:lstStyle/>
          <a:p>
            <a:pPr>
              <a:spcAft>
                <a:spcPts val="1800"/>
              </a:spcAft>
            </a:pPr>
            <a:r>
              <a:rPr lang="en-US" sz="2400" dirty="0" smtClean="0">
                <a:latin typeface="Arial" pitchFamily="34" charset="0"/>
                <a:cs typeface="Arial" pitchFamily="34" charset="0"/>
              </a:rPr>
              <a:t>In FY12, the Facilities Management Program has four performance measures: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Number of substantiated cases of abuse, neglect and exploitation per one hundred residents in agency-operated long-term care programs confirmed by the division of health improvement or adult protective services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Percent of operational capacity beds filled at all agency facilities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Percent of billed third party revenues at all agency facilities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Total dollar amount of uncompensated care at all facilities</a:t>
            </a:r>
            <a:endParaRPr lang="en-US" sz="2400" dirty="0" smtClean="0">
              <a:latin typeface="Arial" pitchFamily="34" charset="0"/>
              <a:cs typeface="Arial" pitchFamily="34" charset="0"/>
            </a:endParaRPr>
          </a:p>
          <a:p>
            <a:endParaRPr lang="en-US" dirty="0" smtClean="0"/>
          </a:p>
        </p:txBody>
      </p:sp>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600200" y="381000"/>
            <a:ext cx="59436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1788812" y="470029"/>
            <a:ext cx="5562600" cy="533400"/>
          </a:xfrm>
          <a:prstGeom prst="rect">
            <a:avLst/>
          </a:prstGeom>
        </p:spPr>
        <p:txBody>
          <a:bodyPr vert="horz" lIns="54864" tIns="91440" rtlCol="0">
            <a:noAutofit/>
          </a:bodyPr>
          <a:lstStyle/>
          <a:p>
            <a:pPr lvl="0" algn="ctr">
              <a:buClr>
                <a:schemeClr val="accent2">
                  <a:lumMod val="50000"/>
                </a:schemeClr>
              </a:buClr>
              <a:buSzPct val="80000"/>
              <a:defRPr/>
            </a:pPr>
            <a:r>
              <a:rPr lang="en-US" sz="2800" b="1" dirty="0" smtClean="0">
                <a:latin typeface="Arial" pitchFamily="34" charset="0"/>
                <a:cs typeface="Arial" pitchFamily="34" charset="0"/>
              </a:rPr>
              <a:t>FY12 Performance Measures</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006CAC90-BFF6-4B8B-97A4-E127823224DB}"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Content Placeholder 3"/>
          <p:cNvSpPr>
            <a:spLocks noGrp="1"/>
          </p:cNvSpPr>
          <p:nvPr>
            <p:ph idx="1"/>
          </p:nvPr>
        </p:nvSpPr>
        <p:spPr>
          <a:xfrm>
            <a:off x="152400" y="1828800"/>
            <a:ext cx="8763000" cy="4876800"/>
          </a:xfrm>
        </p:spPr>
        <p:txBody>
          <a:bodyPr>
            <a:normAutofit/>
          </a:bodyPr>
          <a:lstStyle/>
          <a:p>
            <a:pPr>
              <a:spcAft>
                <a:spcPts val="1800"/>
              </a:spcAft>
            </a:pPr>
            <a:r>
              <a:rPr lang="en-US" sz="2400" dirty="0" smtClean="0">
                <a:latin typeface="Arial" pitchFamily="34" charset="0"/>
                <a:cs typeface="Arial" pitchFamily="34" charset="0"/>
              </a:rPr>
              <a:t>In FY13, the Facilities Management Program is proposing four performance measures: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Zero tolerance of substantiated cases of abuse, neglect and exploitation (ANE) in Department of Health’s facilities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95% of operational beds filled at all agency facilities</a:t>
            </a:r>
          </a:p>
          <a:p>
            <a:pPr marL="687388" indent="-288925">
              <a:spcAft>
                <a:spcPts val="1800"/>
              </a:spcAft>
              <a:buFont typeface="+mj-lt"/>
              <a:buAutoNum type="arabicPeriod"/>
            </a:pPr>
            <a:r>
              <a:rPr lang="en-US" sz="2000" dirty="0" smtClean="0">
                <a:latin typeface="Arial" pitchFamily="34" charset="0"/>
                <a:cs typeface="Arial" pitchFamily="34" charset="0"/>
              </a:rPr>
              <a:t>90% collectable billed third-party revenues at all agency facilities</a:t>
            </a:r>
          </a:p>
          <a:p>
            <a:pPr marL="687388" indent="-288925">
              <a:spcAft>
                <a:spcPts val="1800"/>
              </a:spcAft>
              <a:buFont typeface="+mj-lt"/>
              <a:buAutoNum type="arabicPeriod"/>
            </a:pPr>
            <a:r>
              <a:rPr lang="en-US" sz="2000" kern="1400" dirty="0" smtClean="0">
                <a:solidFill>
                  <a:srgbClr val="000000"/>
                </a:solidFill>
                <a:latin typeface="Arial" pitchFamily="34" charset="0"/>
                <a:cs typeface="Arial" pitchFamily="34" charset="0"/>
              </a:rPr>
              <a:t>Zero tolerance of patient falls with injury per thousand patient days at all agency facilities</a:t>
            </a:r>
            <a:endParaRPr lang="en-US" sz="2400" dirty="0" smtClean="0">
              <a:latin typeface="Arial" pitchFamily="34" charset="0"/>
              <a:cs typeface="Arial" pitchFamily="34" charset="0"/>
            </a:endParaRPr>
          </a:p>
          <a:p>
            <a:endParaRPr lang="en-US" dirty="0" smtClean="0"/>
          </a:p>
        </p:txBody>
      </p:sp>
      <p:sp>
        <p:nvSpPr>
          <p:cNvPr id="175112" name="WordArt 9"/>
          <p:cNvSpPr>
            <a:spLocks noChangeArrowheads="1" noChangeShapeType="1" noTextEdit="1"/>
          </p:cNvSpPr>
          <p:nvPr/>
        </p:nvSpPr>
        <p:spPr bwMode="auto">
          <a:xfrm rot="-5211979">
            <a:off x="1384531" y="3332594"/>
            <a:ext cx="3192462" cy="1765300"/>
          </a:xfrm>
          <a:prstGeom prst="rect">
            <a:avLst/>
          </a:prstGeom>
        </p:spPr>
        <p:txBody>
          <a:bodyPr spcFirstLastPara="1" wrap="none" fromWordArt="1">
            <a:prstTxWarp prst="textArchUp">
              <a:avLst>
                <a:gd name="adj" fmla="val 12946443"/>
              </a:avLst>
            </a:prstTxWarp>
          </a:bodyPr>
          <a:lstStyle/>
          <a:p>
            <a:pPr algn="ctr"/>
            <a:endParaRPr lang="en-US" sz="4400" kern="10" dirty="0">
              <a:ln w="9525" algn="ctr">
                <a:solidFill>
                  <a:srgbClr val="000000"/>
                </a:solidFill>
                <a:round/>
                <a:headEnd/>
                <a:tailEnd/>
              </a:ln>
              <a:solidFill>
                <a:srgbClr val="000000"/>
              </a:solidFill>
              <a:latin typeface="Arial"/>
              <a:cs typeface="Arial"/>
            </a:endParaRPr>
          </a:p>
        </p:txBody>
      </p:sp>
      <p:sp>
        <p:nvSpPr>
          <p:cNvPr id="41995" name="Text Box 11"/>
          <p:cNvSpPr txBox="1">
            <a:spLocks noChangeArrowheads="1"/>
          </p:cNvSpPr>
          <p:nvPr/>
        </p:nvSpPr>
        <p:spPr bwMode="auto">
          <a:xfrm>
            <a:off x="3541776" y="3901440"/>
            <a:ext cx="2057400" cy="457200"/>
          </a:xfrm>
          <a:prstGeom prst="rect">
            <a:avLst/>
          </a:prstGeom>
          <a:noFill/>
          <a:ln w="9525" algn="ctr">
            <a:noFill/>
            <a:miter lim="800000"/>
            <a:headEnd/>
            <a:tailEnd/>
          </a:ln>
        </p:spPr>
        <p:txBody>
          <a:bodyPr/>
          <a:lstStyle/>
          <a:p>
            <a:pPr algn="ctr">
              <a:defRPr/>
            </a:pPr>
            <a:endParaRPr lang="en-US" dirty="0">
              <a:latin typeface="Arial" pitchFamily="34" charset="0"/>
              <a:ea typeface="ＭＳ Ｐゴシック" pitchFamily="48" charset="-128"/>
              <a:cs typeface="+mn-cs"/>
            </a:endParaRPr>
          </a:p>
        </p:txBody>
      </p:sp>
      <p:sp>
        <p:nvSpPr>
          <p:cNvPr id="14" name="AutoShape 23"/>
          <p:cNvSpPr>
            <a:spLocks noChangeArrowheads="1"/>
          </p:cNvSpPr>
          <p:nvPr/>
        </p:nvSpPr>
        <p:spPr bwMode="gray">
          <a:xfrm>
            <a:off x="1066800" y="381000"/>
            <a:ext cx="7010400" cy="7345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15" name="Rectangle 3"/>
          <p:cNvSpPr txBox="1">
            <a:spLocks noChangeArrowheads="1"/>
          </p:cNvSpPr>
          <p:nvPr/>
        </p:nvSpPr>
        <p:spPr>
          <a:xfrm>
            <a:off x="1170159" y="462463"/>
            <a:ext cx="6858000" cy="568125"/>
          </a:xfrm>
          <a:prstGeom prst="rect">
            <a:avLst/>
          </a:prstGeom>
        </p:spPr>
        <p:txBody>
          <a:bodyPr vert="horz" lIns="54864" tIns="91440" rtlCol="0">
            <a:noAutofit/>
          </a:bodyPr>
          <a:lstStyle/>
          <a:p>
            <a:pPr lvl="0" algn="ctr">
              <a:buClr>
                <a:schemeClr val="accent2">
                  <a:lumMod val="50000"/>
                </a:schemeClr>
              </a:buClr>
              <a:buSzPct val="80000"/>
              <a:defRPr/>
            </a:pPr>
            <a:r>
              <a:rPr lang="en-US" sz="2800" b="1" dirty="0" smtClean="0">
                <a:latin typeface="Arial" pitchFamily="34" charset="0"/>
                <a:cs typeface="Arial" pitchFamily="34" charset="0"/>
              </a:rPr>
              <a:t>FY13 Proposed Performance Measures</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006CAC90-BFF6-4B8B-97A4-E127823224D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600200" y="435318"/>
            <a:ext cx="5943600" cy="6096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Turquoise Lodge Hospital (TLH)</a:t>
            </a: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32</a:t>
            </a:fld>
            <a:endParaRPr lang="en-US"/>
          </a:p>
        </p:txBody>
      </p:sp>
      <p:sp>
        <p:nvSpPr>
          <p:cNvPr id="11" name="Rectangle 10"/>
          <p:cNvSpPr/>
          <p:nvPr/>
        </p:nvSpPr>
        <p:spPr>
          <a:xfrm>
            <a:off x="3200400" y="1676400"/>
            <a:ext cx="5562600" cy="1631216"/>
          </a:xfrm>
          <a:prstGeom prst="rect">
            <a:avLst/>
          </a:prstGeom>
        </p:spPr>
        <p:txBody>
          <a:bodyPr wrap="square">
            <a:spAutoFit/>
          </a:bodyPr>
          <a:lstStyle/>
          <a:p>
            <a:r>
              <a:rPr lang="en-US" sz="2000" b="1" dirty="0" smtClean="0">
                <a:latin typeface="Arial" pitchFamily="34" charset="0"/>
                <a:cs typeface="Arial" pitchFamily="34" charset="0"/>
              </a:rPr>
              <a:t>TLH </a:t>
            </a:r>
            <a:r>
              <a:rPr lang="en-US" sz="2000" dirty="0" smtClean="0">
                <a:latin typeface="Arial" pitchFamily="34" charset="0"/>
                <a:cs typeface="Arial" pitchFamily="34" charset="0"/>
              </a:rPr>
              <a:t>is a hospital for medical and psychological treatment of complex drug withdrawal such as withdrawal from alcohol, heroin, or tranquilizers complicated by co-occurring major medical and psychiatric illness. </a:t>
            </a:r>
          </a:p>
        </p:txBody>
      </p:sp>
      <p:pic>
        <p:nvPicPr>
          <p:cNvPr id="1026" name="Picture 2"/>
          <p:cNvPicPr>
            <a:picLocks noChangeAspect="1" noChangeArrowheads="1"/>
          </p:cNvPicPr>
          <p:nvPr/>
        </p:nvPicPr>
        <p:blipFill>
          <a:blip r:embed="rId3" cstate="print"/>
          <a:srcRect t="8451" r="14424" b="15490"/>
          <a:stretch>
            <a:fillRect/>
          </a:stretch>
        </p:blipFill>
        <p:spPr bwMode="auto">
          <a:xfrm>
            <a:off x="228600" y="1676400"/>
            <a:ext cx="2628900" cy="1828800"/>
          </a:xfrm>
          <a:prstGeom prst="rect">
            <a:avLst/>
          </a:prstGeom>
          <a:noFill/>
          <a:ln w="9525">
            <a:noFill/>
            <a:miter lim="800000"/>
            <a:headEnd/>
            <a:tailEnd/>
          </a:ln>
          <a:effectLst/>
        </p:spPr>
      </p:pic>
      <p:sp>
        <p:nvSpPr>
          <p:cNvPr id="10" name="Rectangle 9"/>
          <p:cNvSpPr/>
          <p:nvPr/>
        </p:nvSpPr>
        <p:spPr>
          <a:xfrm>
            <a:off x="152400" y="3637219"/>
            <a:ext cx="8686800" cy="3046988"/>
          </a:xfrm>
          <a:prstGeom prst="rect">
            <a:avLst/>
          </a:prstGeom>
        </p:spPr>
        <p:txBody>
          <a:bodyPr wrap="square">
            <a:spAutoFit/>
          </a:bodyPr>
          <a:lstStyle/>
          <a:p>
            <a:pPr marL="171450" indent="-171450"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Medical staffing includes specialists in addiction treatment, adult internal medicine, and psychiatry. </a:t>
            </a:r>
          </a:p>
          <a:p>
            <a:pPr marL="171450" indent="-171450"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TLH also offers inpatient addiction rehabilitation. </a:t>
            </a:r>
          </a:p>
          <a:p>
            <a:pPr marL="171450" indent="-171450"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Our counseling staff offers intensive rehabilitation services for individuals dealing with severe addiction problems.  </a:t>
            </a:r>
          </a:p>
          <a:p>
            <a:pPr marL="171450" indent="-171450"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TLH serves the entire state of NM. The program revolves around a 30 day in patient stay.</a:t>
            </a:r>
          </a:p>
          <a:p>
            <a:r>
              <a:rPr lang="en-US" sz="12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600200" y="417212"/>
            <a:ext cx="5943600" cy="7620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Turquoise Lodge Hospital (TLH)</a:t>
            </a:r>
            <a:endParaRPr lang="en-US" sz="2800" b="1" dirty="0" smtClean="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33</a:t>
            </a:fld>
            <a:endParaRPr lang="en-US"/>
          </a:p>
        </p:txBody>
      </p:sp>
      <p:sp>
        <p:nvSpPr>
          <p:cNvPr id="10" name="Rectangle 9"/>
          <p:cNvSpPr/>
          <p:nvPr/>
        </p:nvSpPr>
        <p:spPr>
          <a:xfrm>
            <a:off x="251983" y="1524000"/>
            <a:ext cx="8686800" cy="5169158"/>
          </a:xfrm>
          <a:prstGeom prst="rect">
            <a:avLst/>
          </a:prstGeom>
        </p:spPr>
        <p:txBody>
          <a:bodyPr wrap="square">
            <a:spAutoFit/>
          </a:bodyPr>
          <a:lstStyle/>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Medical Observation and Treatment Unit (</a:t>
            </a:r>
            <a:r>
              <a:rPr lang="en-US" sz="2000" b="1" dirty="0" smtClean="0">
                <a:latin typeface="Arial" pitchFamily="34" charset="0"/>
                <a:cs typeface="Arial" pitchFamily="34" charset="0"/>
              </a:rPr>
              <a:t>MOTU)</a:t>
            </a:r>
            <a:r>
              <a:rPr lang="en-US" sz="2000" dirty="0" smtClean="0">
                <a:latin typeface="Arial" pitchFamily="34" charset="0"/>
                <a:cs typeface="Arial" pitchFamily="34" charset="0"/>
              </a:rPr>
              <a:t> is TLH’s new urgent care unit that provides rapid medical assessment and stabilization for addicted patients. </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MOTU serves patients from Bernalillo County.  </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Generates $1.2 million and supports 5 DOH FTEs.</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MOTU is designed to care for intoxicated patients brought in by Emergency Medical Services (EMS), who would otherwise be taken to a local hospital emergency department (ED).  </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purpose of this program is to decrease the load on local EDs and provide more appropriate services to addicted individuals, by offering them focused supportive care and the opportunity to enter into treatment for their addiction after they are no longer intoxicated.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219200" y="408432"/>
            <a:ext cx="70104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012391" y="331868"/>
            <a:ext cx="7735824" cy="6858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NM Behavioral Health Institute</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34</a:t>
            </a:fld>
            <a:endParaRPr lang="en-US"/>
          </a:p>
        </p:txBody>
      </p:sp>
      <p:sp>
        <p:nvSpPr>
          <p:cNvPr id="16" name="Rectangle 15"/>
          <p:cNvSpPr/>
          <p:nvPr/>
        </p:nvSpPr>
        <p:spPr>
          <a:xfrm>
            <a:off x="152400" y="3657600"/>
            <a:ext cx="8763000" cy="2554545"/>
          </a:xfrm>
          <a:prstGeom prst="rect">
            <a:avLst/>
          </a:prstGeom>
        </p:spPr>
        <p:txBody>
          <a:bodyPr wrap="square">
            <a:spAutoFit/>
          </a:bodyPr>
          <a:lstStyle/>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NMBHI is made up of five clinical divisions serving a wide range of public needs. Each division is separately licensed and has its own unique admission criteria.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most familiar is the inpatient care we offer adult psychiatric patients. We provide adult psychiatric services on six units, serving approximately 1000 admissions per year.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Our adolescent program is dedicated to treating adolescent sex offenders. </a:t>
            </a:r>
          </a:p>
        </p:txBody>
      </p:sp>
      <p:pic>
        <p:nvPicPr>
          <p:cNvPr id="56330" name="Picture 10" descr="NM BHI Front Entrance"/>
          <p:cNvPicPr>
            <a:picLocks noChangeAspect="1" noChangeArrowheads="1"/>
          </p:cNvPicPr>
          <p:nvPr/>
        </p:nvPicPr>
        <p:blipFill>
          <a:blip r:embed="rId3" cstate="print"/>
          <a:srcRect/>
          <a:stretch>
            <a:fillRect/>
          </a:stretch>
        </p:blipFill>
        <p:spPr bwMode="auto">
          <a:xfrm>
            <a:off x="152400" y="1676400"/>
            <a:ext cx="2514600" cy="1676400"/>
          </a:xfrm>
          <a:prstGeom prst="rect">
            <a:avLst/>
          </a:prstGeom>
          <a:noFill/>
        </p:spPr>
      </p:pic>
      <p:sp>
        <p:nvSpPr>
          <p:cNvPr id="10" name="Rectangle 9"/>
          <p:cNvSpPr/>
          <p:nvPr/>
        </p:nvSpPr>
        <p:spPr>
          <a:xfrm>
            <a:off x="3276600" y="1676401"/>
            <a:ext cx="5181600" cy="1323439"/>
          </a:xfrm>
          <a:prstGeom prst="rect">
            <a:avLst/>
          </a:prstGeom>
        </p:spPr>
        <p:txBody>
          <a:bodyPr wrap="square">
            <a:spAutoFit/>
          </a:bodyPr>
          <a:lstStyle/>
          <a:p>
            <a:r>
              <a:rPr lang="en-US" sz="2000" dirty="0" smtClean="0">
                <a:latin typeface="Arial" pitchFamily="34" charset="0"/>
                <a:cs typeface="Arial" pitchFamily="34" charset="0"/>
              </a:rPr>
              <a:t>The New Mexico Behavioral Health Institute (NMBHI) is the only state owned and operated psychiatric hospital in New Mexico. </a:t>
            </a:r>
            <a:endParaRPr lang="en-US" sz="1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219200" y="408432"/>
            <a:ext cx="70104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885649" y="331868"/>
            <a:ext cx="7735824" cy="685800"/>
          </a:xfrm>
          <a:prstGeom prst="rect">
            <a:avLst/>
          </a:prstGeom>
        </p:spPr>
        <p:txBody>
          <a:bodyPr vert="horz" lIns="54864" tIns="91440" rtlCol="0">
            <a:normAutofit/>
          </a:bodyPr>
          <a:lstStyle/>
          <a:p>
            <a:pPr lvl="0" algn="ctr">
              <a:buClr>
                <a:schemeClr val="accent2">
                  <a:lumMod val="50000"/>
                </a:schemeClr>
              </a:buClr>
              <a:buSzPct val="80000"/>
              <a:defRPr/>
            </a:pPr>
            <a:r>
              <a:rPr lang="en-US" sz="2800" b="1" dirty="0" smtClean="0">
                <a:latin typeface="Arial" pitchFamily="34" charset="0"/>
                <a:cs typeface="Arial" pitchFamily="34" charset="0"/>
              </a:rPr>
              <a:t>NM Behavioral Health Institute</a:t>
            </a:r>
            <a:endParaRPr kumimoji="0" lang="en-US" sz="28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35</a:t>
            </a:fld>
            <a:endParaRPr lang="en-US"/>
          </a:p>
        </p:txBody>
      </p:sp>
      <p:sp>
        <p:nvSpPr>
          <p:cNvPr id="16" name="Rectangle 15"/>
          <p:cNvSpPr/>
          <p:nvPr/>
        </p:nvSpPr>
        <p:spPr>
          <a:xfrm>
            <a:off x="179559" y="1640188"/>
            <a:ext cx="8686800" cy="4862870"/>
          </a:xfrm>
          <a:prstGeom prst="rect">
            <a:avLst/>
          </a:prstGeom>
        </p:spPr>
        <p:txBody>
          <a:bodyPr wrap="square">
            <a:spAutoFit/>
          </a:bodyPr>
          <a:lstStyle/>
          <a:p>
            <a:pPr marL="344488" indent="-344488">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Our forensic division offers competency evaluation and treatment for adult patients who have allegedly committed a felony. We also provide treatment for adult sex offenders . </a:t>
            </a:r>
          </a:p>
          <a:p>
            <a:pPr marL="344488" indent="-344488">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NMBHI is a major regional licensed long-term nursing care provider for elderly and disabled residents. It is CMS certified, accredited by The Joint Commission and provides specialty services for dementia care in both elderly and younger residents. </a:t>
            </a:r>
          </a:p>
          <a:p>
            <a:pPr marL="344488" indent="-344488">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Outreach services are gaining a whole new meaning at NMBHI with the advent of telemedicine.  With this technology we are able to assess patients who are in other parts of the state or provide consultation to health care providers in those regions.</a:t>
            </a:r>
          </a:p>
          <a:p>
            <a:pPr marL="344488" indent="-344488">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In addition, NMBHI offers community based services through a comprehensive community mental health agency that offers many individual programs. </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36</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NM Rehabilitation Center</a:t>
            </a:r>
          </a:p>
        </p:txBody>
      </p:sp>
      <p:sp>
        <p:nvSpPr>
          <p:cNvPr id="12" name="Rectangle 11"/>
          <p:cNvSpPr/>
          <p:nvPr/>
        </p:nvSpPr>
        <p:spPr>
          <a:xfrm>
            <a:off x="381000" y="3470490"/>
            <a:ext cx="8458200" cy="3016210"/>
          </a:xfrm>
          <a:prstGeom prst="rect">
            <a:avLst/>
          </a:prstGeom>
        </p:spPr>
        <p:txBody>
          <a:bodyPr wrap="square">
            <a:spAutoFit/>
          </a:bodyPr>
          <a:lstStyle/>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Located in Roswell, the New Mexico Rehabilitation Center offers a wide range of rehabilitation services, including physical and occupational therapy, speech and language pathology, social services, psychological services and a chemical dependency program.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NMRC is Joint Commission accredited.  NMRC is recognized as a safety net hospital in the state for inpatient rehabilitation.  Locally, NMRC is the only inpatient rehab specialty hospital within a 200 mile radius.  The building was completed in December 2010, move-in date was in March.</a:t>
            </a:r>
            <a:endParaRPr lang="en-US" sz="2000" dirty="0">
              <a:latin typeface="Arial" pitchFamily="34" charset="0"/>
              <a:cs typeface="Arial" pitchFamily="34" charset="0"/>
            </a:endParaRPr>
          </a:p>
        </p:txBody>
      </p:sp>
      <p:pic>
        <p:nvPicPr>
          <p:cNvPr id="9" name="Picture 8"/>
          <p:cNvPicPr/>
          <p:nvPr/>
        </p:nvPicPr>
        <p:blipFill>
          <a:blip r:embed="rId3" cstate="print"/>
          <a:stretch>
            <a:fillRect/>
          </a:stretch>
        </p:blipFill>
        <p:spPr bwMode="auto">
          <a:xfrm>
            <a:off x="3124200" y="1627152"/>
            <a:ext cx="2667000" cy="1618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37</a:t>
            </a:fld>
            <a:endParaRPr lang="en-US"/>
          </a:p>
        </p:txBody>
      </p:sp>
      <p:sp>
        <p:nvSpPr>
          <p:cNvPr id="11" name="AutoShape 23"/>
          <p:cNvSpPr>
            <a:spLocks noChangeArrowheads="1"/>
          </p:cNvSpPr>
          <p:nvPr/>
        </p:nvSpPr>
        <p:spPr bwMode="gray">
          <a:xfrm>
            <a:off x="838200" y="408432"/>
            <a:ext cx="7467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Sequoyah Adolescent Treatment Center</a:t>
            </a:r>
          </a:p>
        </p:txBody>
      </p:sp>
      <p:sp>
        <p:nvSpPr>
          <p:cNvPr id="12" name="Rectangle 11"/>
          <p:cNvSpPr/>
          <p:nvPr/>
        </p:nvSpPr>
        <p:spPr>
          <a:xfrm>
            <a:off x="152400" y="3733800"/>
            <a:ext cx="8686800" cy="3400931"/>
          </a:xfrm>
          <a:prstGeom prst="rect">
            <a:avLst/>
          </a:prstGeom>
        </p:spPr>
        <p:txBody>
          <a:bodyPr wrap="square">
            <a:spAutoFit/>
          </a:bodyPr>
          <a:lstStyle/>
          <a:p>
            <a:pPr marL="171450" indent="-171450">
              <a:spcAft>
                <a:spcPts val="6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boys in residence at Sequoyah exhibit a full array of mental health problems and psychiatric disorders, have a history of violent behavior or are prone to violent behavior. </a:t>
            </a:r>
          </a:p>
          <a:p>
            <a:pPr marL="171450" indent="-171450">
              <a:spcAft>
                <a:spcPts val="6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facility is owned and managed by the New Mexico Department of Health. </a:t>
            </a:r>
          </a:p>
          <a:p>
            <a:pPr marL="171450" indent="-171450">
              <a:spcAft>
                <a:spcPts val="6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Although Sequoyah is not a correctional facility, approximately twenty percent of the residents are under commitment to the State Juvenile Correctional system.</a:t>
            </a:r>
          </a:p>
          <a:p>
            <a:endParaRPr lang="en-US" sz="2000" dirty="0" smtClean="0"/>
          </a:p>
          <a:p>
            <a:endParaRPr lang="en-US" sz="2000" dirty="0"/>
          </a:p>
        </p:txBody>
      </p:sp>
      <p:pic>
        <p:nvPicPr>
          <p:cNvPr id="6" name="Picture 5" descr="C:\Documents and Settings\george.quintana\Local Settings\Temporary Internet Files\Content.Word\Sequoyah Overhead.jpg"/>
          <p:cNvPicPr/>
          <p:nvPr/>
        </p:nvPicPr>
        <p:blipFill>
          <a:blip r:embed="rId3" cstate="print"/>
          <a:srcRect/>
          <a:stretch>
            <a:fillRect/>
          </a:stretch>
        </p:blipFill>
        <p:spPr bwMode="auto">
          <a:xfrm>
            <a:off x="304800" y="1676400"/>
            <a:ext cx="2743200" cy="1981200"/>
          </a:xfrm>
          <a:prstGeom prst="rect">
            <a:avLst/>
          </a:prstGeom>
          <a:noFill/>
          <a:ln w="9525">
            <a:noFill/>
            <a:miter lim="800000"/>
            <a:headEnd/>
            <a:tailEnd/>
          </a:ln>
        </p:spPr>
      </p:pic>
      <p:sp>
        <p:nvSpPr>
          <p:cNvPr id="10" name="TextBox 9"/>
          <p:cNvSpPr txBox="1"/>
          <p:nvPr/>
        </p:nvSpPr>
        <p:spPr>
          <a:xfrm>
            <a:off x="3200400" y="1676400"/>
            <a:ext cx="5715000" cy="1938992"/>
          </a:xfrm>
          <a:prstGeom prst="rect">
            <a:avLst/>
          </a:prstGeom>
          <a:noFill/>
        </p:spPr>
        <p:txBody>
          <a:bodyPr wrap="square" rtlCol="0">
            <a:spAutoFit/>
          </a:bodyPr>
          <a:lstStyle/>
          <a:p>
            <a:r>
              <a:rPr lang="en-US" sz="2000" dirty="0" smtClean="0">
                <a:latin typeface="Arial" pitchFamily="34" charset="0"/>
                <a:cs typeface="Arial" pitchFamily="34" charset="0"/>
              </a:rPr>
              <a:t>Sequoyah Adolescent Treatment Center in Albuquerque is a licensed, Joint Commission for the Accreditation of Health Care Organizations (JCAHO) accredited 36-bed secure residential behavioral healthcare treatment facility for adolescent boys 12 to 18 years of age.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38</a:t>
            </a:fld>
            <a:endParaRPr lang="en-US"/>
          </a:p>
        </p:txBody>
      </p:sp>
      <p:sp>
        <p:nvSpPr>
          <p:cNvPr id="11" name="AutoShape 23"/>
          <p:cNvSpPr>
            <a:spLocks noChangeArrowheads="1"/>
          </p:cNvSpPr>
          <p:nvPr/>
        </p:nvSpPr>
        <p:spPr bwMode="gray">
          <a:xfrm>
            <a:off x="838200" y="408432"/>
            <a:ext cx="7467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Sequoyah Adolescent Treatment Center</a:t>
            </a:r>
          </a:p>
        </p:txBody>
      </p:sp>
      <p:sp>
        <p:nvSpPr>
          <p:cNvPr id="12" name="Rectangle 11"/>
          <p:cNvSpPr/>
          <p:nvPr/>
        </p:nvSpPr>
        <p:spPr>
          <a:xfrm>
            <a:off x="228600" y="1752600"/>
            <a:ext cx="8534400" cy="4585871"/>
          </a:xfrm>
          <a:prstGeom prst="rect">
            <a:avLst/>
          </a:prstGeom>
        </p:spPr>
        <p:txBody>
          <a:bodyPr wrap="square">
            <a:spAutoFit/>
          </a:bodyPr>
          <a:lstStyle/>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Sequoyah utilizes the multidisciplinary team approach to treatment in a culturally sensitive environment that addresses the individual needs of the resident.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Contributions from education, milieu, nursing, psychiatry, psychology, recreation and social work, are integrated into an individualized treatment plan.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treatment plan is explained in terms the residents and their families can understand and are reviewed every thirty days. </a:t>
            </a:r>
          </a:p>
          <a:p>
            <a:pPr marL="227013"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Clinical services provided include individual, group and family therapies, art therapy, educational services, medical services, medication management, pet therapy, neuropsychiatric services, social services, speech and language therapy, and therapeutic recreational activities. </a:t>
            </a:r>
          </a:p>
          <a:p>
            <a:pPr marL="227013" indent="-227013"/>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39</a:t>
            </a:fld>
            <a:endParaRPr lang="en-US"/>
          </a:p>
        </p:txBody>
      </p:sp>
      <p:sp>
        <p:nvSpPr>
          <p:cNvPr id="11" name="AutoShape 23"/>
          <p:cNvSpPr>
            <a:spLocks noChangeArrowheads="1"/>
          </p:cNvSpPr>
          <p:nvPr/>
        </p:nvSpPr>
        <p:spPr bwMode="gray">
          <a:xfrm>
            <a:off x="838200" y="408432"/>
            <a:ext cx="7467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Sequoyah Adolescent Treatment Center</a:t>
            </a:r>
          </a:p>
        </p:txBody>
      </p:sp>
      <p:sp>
        <p:nvSpPr>
          <p:cNvPr id="12" name="Rectangle 11"/>
          <p:cNvSpPr/>
          <p:nvPr/>
        </p:nvSpPr>
        <p:spPr>
          <a:xfrm>
            <a:off x="304800" y="1828800"/>
            <a:ext cx="8305800" cy="4893647"/>
          </a:xfrm>
          <a:prstGeom prst="rect">
            <a:avLst/>
          </a:prstGeom>
        </p:spPr>
        <p:txBody>
          <a:bodyPr wrap="square">
            <a:spAutoFit/>
          </a:bodyPr>
          <a:lstStyle/>
          <a:p>
            <a:pPr marL="227013"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Contract services provided include dental, non-denominational religious services, nutritional planning, optometry, pediatric, pharmacy, portable X-ray and EKG services.</a:t>
            </a:r>
          </a:p>
          <a:p>
            <a:pPr marL="227013" lvl="0"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In addition to being licensed as a treatment center, Sequoyah maintains an accredited state supported school staffed by a Director of Education, speech pathologist, four licensed teaching staff representing  both regular and special education, and a variety of contracted related service providers such as a schools psychologist, bilingual evaluators, occupational therapist, and a librarian. </a:t>
            </a:r>
          </a:p>
          <a:p>
            <a:pPr marL="227013" lvl="0"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Grades and transcripts are provided for each student and all earned credits transfer back to their district school.</a:t>
            </a:r>
          </a:p>
          <a:p>
            <a:pPr marL="227013" indent="-227013">
              <a:spcAft>
                <a:spcPts val="1800"/>
              </a:spcAft>
              <a:buClr>
                <a:schemeClr val="accent2">
                  <a:lumMod val="50000"/>
                </a:schemeClr>
              </a:buClr>
              <a:buSzPct val="80000"/>
              <a:buFont typeface="Wingdings" pitchFamily="2" charset="2"/>
              <a:buChar char="§"/>
            </a:pPr>
            <a:endParaRPr lang="en-US" sz="2000" dirty="0" smtClean="0">
              <a:latin typeface="Arial" pitchFamily="34" charset="0"/>
              <a:cs typeface="Arial" pitchFamily="34" charset="0"/>
            </a:endParaRPr>
          </a:p>
          <a:p>
            <a:pPr marL="227013" indent="-227013">
              <a:spcAft>
                <a:spcPts val="1800"/>
              </a:spcAft>
              <a:buFont typeface="Wingdings" pitchFamily="2" charset="2"/>
              <a:buChar char="§"/>
            </a:pP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066800" y="533400"/>
            <a:ext cx="64008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066800" y="411662"/>
            <a:ext cx="6400800" cy="685800"/>
          </a:xfrm>
          <a:prstGeom prst="rect">
            <a:avLst/>
          </a:prstGeom>
        </p:spPr>
        <p:txBody>
          <a:bodyPr vert="horz" lIns="54864" tIns="91440" rtlCol="0">
            <a:normAutofit/>
          </a:bodyPr>
          <a:lstStyle/>
          <a:p>
            <a:pPr lvl="0" algn="ctr">
              <a:buClr>
                <a:schemeClr val="accent2">
                  <a:lumMod val="50000"/>
                </a:schemeClr>
              </a:buClr>
              <a:buSzPct val="80000"/>
              <a:defRPr/>
            </a:pPr>
            <a:r>
              <a:rPr lang="en-US" sz="3200" b="1" dirty="0" smtClean="0">
                <a:latin typeface="Arial" pitchFamily="34" charset="0"/>
                <a:cs typeface="Arial" pitchFamily="34" charset="0"/>
              </a:rPr>
              <a:t>Goals</a:t>
            </a:r>
            <a:endParaRPr kumimoji="0" lang="en-US" sz="32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a:t>
            </a:fld>
            <a:endParaRPr lang="en-US"/>
          </a:p>
        </p:txBody>
      </p:sp>
      <p:sp>
        <p:nvSpPr>
          <p:cNvPr id="10" name="TextBox 9"/>
          <p:cNvSpPr txBox="1"/>
          <p:nvPr/>
        </p:nvSpPr>
        <p:spPr>
          <a:xfrm>
            <a:off x="381000" y="1828800"/>
            <a:ext cx="8305800" cy="4170372"/>
          </a:xfrm>
          <a:prstGeom prst="rect">
            <a:avLst/>
          </a:prstGeom>
          <a:noFill/>
        </p:spPr>
        <p:txBody>
          <a:bodyPr wrap="square" rtlCol="0">
            <a:spAutoFit/>
          </a:bodyPr>
          <a:lstStyle/>
          <a:p>
            <a:pPr marL="171450" indent="-171450">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Ensure that all DOH facilities meet or surpass national quality and safety standards. </a:t>
            </a:r>
          </a:p>
          <a:p>
            <a:pPr marL="171450" indent="-171450">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Develop and implement standard guidelines and procedures for all DOH facilities that are derived from best practices and patient/resident-centered models.</a:t>
            </a:r>
          </a:p>
          <a:p>
            <a:pPr marL="171450" indent="-171450">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Implement financial accountability standards facility-wide to maximize third party reimbursement.</a:t>
            </a:r>
          </a:p>
          <a:p>
            <a:pPr marL="171450" indent="-171450">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Identify national benchmarks of quality by facility type.  Assess current operations against benchmarks and establish thresholds of acceptability which are integrated into a continuous quality improvement process.</a:t>
            </a:r>
          </a:p>
        </p:txBody>
      </p:sp>
      <p:sp>
        <p:nvSpPr>
          <p:cNvPr id="12" name="AutoShape 24"/>
          <p:cNvSpPr>
            <a:spLocks noChangeArrowheads="1"/>
          </p:cNvSpPr>
          <p:nvPr/>
        </p:nvSpPr>
        <p:spPr bwMode="gray">
          <a:xfrm>
            <a:off x="838200" y="381000"/>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40</a:t>
            </a:fld>
            <a:endParaRPr lang="en-US"/>
          </a:p>
        </p:txBody>
      </p:sp>
      <p:sp>
        <p:nvSpPr>
          <p:cNvPr id="11" name="AutoShape 23"/>
          <p:cNvSpPr>
            <a:spLocks noChangeArrowheads="1"/>
          </p:cNvSpPr>
          <p:nvPr/>
        </p:nvSpPr>
        <p:spPr bwMode="gray">
          <a:xfrm>
            <a:off x="609600" y="408432"/>
            <a:ext cx="76962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Sequoyah Adolescent Treatment Center</a:t>
            </a:r>
          </a:p>
        </p:txBody>
      </p:sp>
      <p:sp>
        <p:nvSpPr>
          <p:cNvPr id="12" name="Rectangle 11"/>
          <p:cNvSpPr/>
          <p:nvPr/>
        </p:nvSpPr>
        <p:spPr>
          <a:xfrm>
            <a:off x="2819400" y="1676400"/>
            <a:ext cx="5867400" cy="4555093"/>
          </a:xfrm>
          <a:prstGeom prst="rect">
            <a:avLst/>
          </a:prstGeom>
        </p:spPr>
        <p:txBody>
          <a:bodyPr wrap="square">
            <a:spAutoFit/>
          </a:bodyPr>
          <a:lstStyle/>
          <a:p>
            <a:pPr marL="171450" indent="-171450">
              <a:spcAft>
                <a:spcPts val="1200"/>
              </a:spcAft>
              <a:buClr>
                <a:schemeClr val="accent2">
                  <a:lumMod val="50000"/>
                </a:schemeClr>
              </a:buClr>
              <a:buSzPct val="80000"/>
              <a:buFont typeface="Wingdings" pitchFamily="2" charset="2"/>
              <a:buChar char="§"/>
            </a:pPr>
            <a:r>
              <a:rPr lang="en-US" sz="2000" b="1" dirty="0" smtClean="0">
                <a:latin typeface="Arial" pitchFamily="34" charset="0"/>
                <a:cs typeface="Arial" pitchFamily="34" charset="0"/>
              </a:rPr>
              <a:t>New Medical Wing</a:t>
            </a:r>
            <a:r>
              <a:rPr lang="en-US" sz="2000" dirty="0" smtClean="0">
                <a:latin typeface="Arial" pitchFamily="34" charset="0"/>
                <a:cs typeface="Arial" pitchFamily="34" charset="0"/>
              </a:rPr>
              <a:t> - The new 3121 square foot Medical Wing at Sequoyah will support the current 36-bed facility. </a:t>
            </a:r>
          </a:p>
          <a:p>
            <a:pPr marL="17145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Medical Wing will include dental and medical exam rooms, nursing station, and a secure medication dispensing room. </a:t>
            </a:r>
          </a:p>
          <a:p>
            <a:pPr marL="17145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Once completed, the Medical Wing will house Sequoyah’s Medical Director, Director of Nursing, Infection Control Nurse, Nursing, and all medical support staff and medical contractors. </a:t>
            </a:r>
          </a:p>
          <a:p>
            <a:pPr marL="17145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Construction began in April of 2010, project is scheduled to be completed by late summer or early fall of 2011.</a:t>
            </a:r>
            <a:endParaRPr lang="en-US" sz="2000" dirty="0">
              <a:latin typeface="Arial" pitchFamily="34" charset="0"/>
              <a:cs typeface="Arial" pitchFamily="34" charset="0"/>
            </a:endParaRPr>
          </a:p>
        </p:txBody>
      </p:sp>
      <p:sp>
        <p:nvSpPr>
          <p:cNvPr id="9" name="Rectangle 8"/>
          <p:cNvSpPr/>
          <p:nvPr/>
        </p:nvSpPr>
        <p:spPr>
          <a:xfrm>
            <a:off x="3276600" y="2057400"/>
            <a:ext cx="4181016" cy="584775"/>
          </a:xfrm>
          <a:prstGeom prst="rect">
            <a:avLst/>
          </a:prstGeom>
        </p:spPr>
        <p:txBody>
          <a:bodyPr wrap="square">
            <a:spAutoFit/>
          </a:bodyPr>
          <a:lstStyle/>
          <a:p>
            <a:endParaRPr lang="en-US" sz="3200" dirty="0"/>
          </a:p>
        </p:txBody>
      </p:sp>
      <p:pic>
        <p:nvPicPr>
          <p:cNvPr id="10" name="Picture 9" descr="C:\Documents and Settings\george.quintana\Local Settings\Temporary Internet Files\Content.Word\IMG_9745.jpg"/>
          <p:cNvPicPr/>
          <p:nvPr/>
        </p:nvPicPr>
        <p:blipFill>
          <a:blip r:embed="rId3" cstate="print"/>
          <a:srcRect/>
          <a:stretch>
            <a:fillRect/>
          </a:stretch>
        </p:blipFill>
        <p:spPr bwMode="auto">
          <a:xfrm>
            <a:off x="228600" y="18288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41</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NM State Veteran’s Home</a:t>
            </a:r>
          </a:p>
        </p:txBody>
      </p:sp>
      <p:sp>
        <p:nvSpPr>
          <p:cNvPr id="91137" name="Rectangle 1"/>
          <p:cNvSpPr>
            <a:spLocks noChangeArrowheads="1"/>
          </p:cNvSpPr>
          <p:nvPr/>
        </p:nvSpPr>
        <p:spPr bwMode="auto">
          <a:xfrm>
            <a:off x="152400" y="3352800"/>
            <a:ext cx="86868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New Mexico State Veterans’ Home (NMSVH) is the exclusive long-term care home for Veterans, spouses of Veterans and Gold Star parents in New Mexico.  </a:t>
            </a:r>
          </a:p>
          <a:p>
            <a:pPr marL="171450" lvl="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Situated on 16 acres in Truth or Consequences, NMSVH provides inpatient long term care services at 3 levels:  Domiciliary-10 beds (assisted living), Intermediate Care (ICF)-135 beds (nursing care) and Skilled Nursing (SNF)-beds included in ICF (more acute care).  </a:t>
            </a:r>
          </a:p>
          <a:p>
            <a:pPr marL="171450" lvl="0" indent="-1714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NMSVH also has an Alzheimer’s unit serving 20 residents (included in the total bed count).  </a:t>
            </a:r>
          </a:p>
        </p:txBody>
      </p:sp>
      <p:pic>
        <p:nvPicPr>
          <p:cNvPr id="9" name="Picture 8"/>
          <p:cNvPicPr/>
          <p:nvPr/>
        </p:nvPicPr>
        <p:blipFill>
          <a:blip r:embed="rId3" cstate="print"/>
          <a:srcRect l="20673" t="27564" r="25481" b="27992"/>
          <a:stretch>
            <a:fillRect/>
          </a:stretch>
        </p:blipFill>
        <p:spPr bwMode="auto">
          <a:xfrm>
            <a:off x="3124200" y="1576817"/>
            <a:ext cx="2514600" cy="1699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42</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NM State Veteran’s Home</a:t>
            </a:r>
          </a:p>
        </p:txBody>
      </p:sp>
      <p:sp>
        <p:nvSpPr>
          <p:cNvPr id="91137" name="Rectangle 1"/>
          <p:cNvSpPr>
            <a:spLocks noChangeArrowheads="1"/>
          </p:cNvSpPr>
          <p:nvPr/>
        </p:nvSpPr>
        <p:spPr bwMode="auto">
          <a:xfrm>
            <a:off x="304800" y="1761053"/>
            <a:ext cx="85344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7013" lvl="0"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NMSVH provides inpatient and outpatient PT, OT and SLP services by physician orders; inpatient and outpatient Laboratory services; inpatient and outpatient Aquatic therapy program; Onsite Pharmacy.</a:t>
            </a:r>
          </a:p>
          <a:p>
            <a:pPr marL="227013" lvl="0"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All services are provided under the direction of an onsite, fulltime MD, Pharmacist and Physician’s Assistant.</a:t>
            </a:r>
          </a:p>
          <a:p>
            <a:pPr marL="227013" lvl="0"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History:  The NMSVH has been in operation for 25+ years (1985-2011) and was originally under the direction of the (then) Veterans Service Commission.  It was transferred to the NM Department of Health after operational difficulties and has been under our direction ever since.  </a:t>
            </a:r>
          </a:p>
          <a:p>
            <a:pPr marL="227013" lvl="0" indent="-227013">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NMSVH has had a history of generating enough income to be self-sustaining with minimal General Fund contributions.  For the past two years, it has received no General Fund. There is no General Fund appropriation for FY12.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905000"/>
            <a:ext cx="8458200" cy="4572000"/>
          </a:xfrm>
        </p:spPr>
        <p:txBody>
          <a:bodyPr>
            <a:normAutofit fontScale="55000" lnSpcReduction="20000"/>
          </a:bodyPr>
          <a:lstStyle/>
          <a:p>
            <a:pPr marL="227013" lvl="0" indent="-227013" algn="just">
              <a:lnSpc>
                <a:spcPct val="120000"/>
              </a:lnSpc>
              <a:spcAft>
                <a:spcPts val="1200"/>
              </a:spcAft>
              <a:buFont typeface="Wingdings" pitchFamily="2" charset="2"/>
              <a:buChar char="§"/>
            </a:pPr>
            <a:r>
              <a:rPr lang="en-US" sz="3600" dirty="0" smtClean="0">
                <a:latin typeface="Arial" pitchFamily="34" charset="0"/>
                <a:cs typeface="Arial" pitchFamily="34" charset="0"/>
              </a:rPr>
              <a:t>NMSVH has an excellent history of support from local and statewide Veterans’ groups (DAV, VFW, Military Bases, etc.).  We continue to receive monetary donations from individuals and groups for the use by the Veterans.  In addition, these groups frequently visit the facility and all staff and residents interact on a routine basis.</a:t>
            </a:r>
          </a:p>
          <a:p>
            <a:pPr marL="227013" lvl="0" indent="-227013" algn="l">
              <a:lnSpc>
                <a:spcPct val="120000"/>
              </a:lnSpc>
              <a:spcAft>
                <a:spcPts val="1200"/>
              </a:spcAft>
              <a:buFont typeface="Wingdings" pitchFamily="2" charset="2"/>
              <a:buChar char="§"/>
            </a:pPr>
            <a:r>
              <a:rPr lang="en-US" sz="3600" dirty="0" smtClean="0">
                <a:latin typeface="Arial" pitchFamily="34" charset="0"/>
                <a:cs typeface="Arial" pitchFamily="34" charset="0"/>
              </a:rPr>
              <a:t>The facility is currently in the process of building a new facility to augment services to the clientele.  </a:t>
            </a:r>
          </a:p>
          <a:p>
            <a:pPr marL="227013" lvl="0" indent="-227013" algn="l">
              <a:lnSpc>
                <a:spcPct val="120000"/>
              </a:lnSpc>
              <a:spcAft>
                <a:spcPts val="1200"/>
              </a:spcAft>
              <a:buFont typeface="Wingdings" pitchFamily="2" charset="2"/>
              <a:buChar char="§"/>
            </a:pPr>
            <a:r>
              <a:rPr lang="en-US" sz="3600" dirty="0" smtClean="0">
                <a:latin typeface="Arial" pitchFamily="34" charset="0"/>
                <a:cs typeface="Arial" pitchFamily="34" charset="0"/>
              </a:rPr>
              <a:t>The new buildings will house 3-13 beds houses for Alzheimer’s care and 2-10 bed houses for Skilled Nursing Care.  </a:t>
            </a:r>
          </a:p>
          <a:p>
            <a:pPr marL="227013" lvl="0" indent="-227013" algn="l">
              <a:lnSpc>
                <a:spcPct val="120000"/>
              </a:lnSpc>
              <a:spcAft>
                <a:spcPts val="1200"/>
              </a:spcAft>
              <a:buFont typeface="Wingdings" pitchFamily="2" charset="2"/>
              <a:buChar char="§"/>
            </a:pPr>
            <a:r>
              <a:rPr lang="en-US" sz="3600" dirty="0" smtClean="0">
                <a:latin typeface="Arial" pitchFamily="34" charset="0"/>
                <a:cs typeface="Arial" pitchFamily="34" charset="0"/>
              </a:rPr>
              <a:t>The new buildings will also house a therapy department providing services to those in-patients and out-patients as required.  </a:t>
            </a:r>
          </a:p>
          <a:p>
            <a:pPr algn="l">
              <a:lnSpc>
                <a:spcPct val="120000"/>
              </a:lnSpc>
              <a:spcAft>
                <a:spcPts val="1200"/>
              </a:spcAft>
            </a:pPr>
            <a:r>
              <a:rPr lang="en-US" sz="1700" dirty="0" smtClean="0"/>
              <a:t> </a:t>
            </a:r>
          </a:p>
          <a:p>
            <a:pPr>
              <a:lnSpc>
                <a:spcPct val="120000"/>
              </a:lnSpc>
              <a:spcAft>
                <a:spcPts val="1200"/>
              </a:spcAft>
            </a:pPr>
            <a:endParaRPr lang="en-US" dirty="0"/>
          </a:p>
        </p:txBody>
      </p:sp>
      <p:sp>
        <p:nvSpPr>
          <p:cNvPr id="4" name="Slide Number Placeholder 3"/>
          <p:cNvSpPr>
            <a:spLocks noGrp="1"/>
          </p:cNvSpPr>
          <p:nvPr>
            <p:ph type="sldNum" sz="quarter" idx="12"/>
          </p:nvPr>
        </p:nvSpPr>
        <p:spPr/>
        <p:txBody>
          <a:bodyPr/>
          <a:lstStyle/>
          <a:p>
            <a:pPr>
              <a:defRPr/>
            </a:pPr>
            <a:fld id="{A03666D8-2A3B-413A-8FE4-E00AFA3E20DE}" type="slidenum">
              <a:rPr lang="en-US" smtClean="0"/>
              <a:pPr>
                <a:defRPr/>
              </a:pPr>
              <a:t>43</a:t>
            </a:fld>
            <a:endParaRPr lang="en-US"/>
          </a:p>
        </p:txBody>
      </p:sp>
      <p:sp>
        <p:nvSpPr>
          <p:cNvPr id="5"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NM State Veteran’s Home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44</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Fort Bayard Medical Center</a:t>
            </a:r>
          </a:p>
        </p:txBody>
      </p:sp>
      <p:sp>
        <p:nvSpPr>
          <p:cNvPr id="12" name="Rectangle 11"/>
          <p:cNvSpPr/>
          <p:nvPr/>
        </p:nvSpPr>
        <p:spPr>
          <a:xfrm>
            <a:off x="152400" y="3505200"/>
            <a:ext cx="8610600" cy="3539430"/>
          </a:xfrm>
          <a:prstGeom prst="rect">
            <a:avLst/>
          </a:prstGeom>
        </p:spPr>
        <p:txBody>
          <a:bodyPr wrap="square">
            <a:spAutoFit/>
          </a:bodyPr>
          <a:lstStyle/>
          <a:p>
            <a:pPr marL="227013" indent="-227013"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Fort Bayard State Veterans Home is a licensed and certified, 40-bed neighborhood specific for: Honorably discharged veterans with 90 days or more of service and their spouses as well as Gold Star Parents, who have lost children in the service of their country. </a:t>
            </a:r>
          </a:p>
          <a:p>
            <a:pPr marL="227013" indent="-227013" algn="just">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FBMC provides care for people who have a medical need and who can no longer provide care for themselves such as behavioral problems, organic brain problems, personality disorders, diabetes, heart problems, cerebral vascular disease, chronic obstructive pulmonary disease, and atherosclerotic cardio-vascular disease.</a:t>
            </a:r>
          </a:p>
          <a:p>
            <a:pPr algn="just"/>
            <a:endParaRPr lang="en-US" sz="1200" dirty="0" smtClean="0"/>
          </a:p>
          <a:p>
            <a:pPr algn="just"/>
            <a:endParaRPr lang="en-US" sz="1200" dirty="0" smtClean="0"/>
          </a:p>
        </p:txBody>
      </p:sp>
      <p:pic>
        <p:nvPicPr>
          <p:cNvPr id="93186" name="Picture 2"/>
          <p:cNvPicPr>
            <a:picLocks noChangeAspect="1" noChangeArrowheads="1"/>
          </p:cNvPicPr>
          <p:nvPr/>
        </p:nvPicPr>
        <p:blipFill>
          <a:blip r:embed="rId3" cstate="print"/>
          <a:srcRect t="4167" r="9375" b="16667"/>
          <a:stretch>
            <a:fillRect/>
          </a:stretch>
        </p:blipFill>
        <p:spPr bwMode="auto">
          <a:xfrm>
            <a:off x="304800" y="1578318"/>
            <a:ext cx="2791326" cy="1828800"/>
          </a:xfrm>
          <a:prstGeom prst="rect">
            <a:avLst/>
          </a:prstGeom>
          <a:noFill/>
          <a:ln w="9525">
            <a:noFill/>
            <a:miter lim="800000"/>
            <a:headEnd/>
            <a:tailEnd/>
          </a:ln>
        </p:spPr>
      </p:pic>
      <p:sp>
        <p:nvSpPr>
          <p:cNvPr id="10" name="Rectangle 9"/>
          <p:cNvSpPr/>
          <p:nvPr/>
        </p:nvSpPr>
        <p:spPr>
          <a:xfrm>
            <a:off x="3276600" y="1600200"/>
            <a:ext cx="5562600" cy="1938992"/>
          </a:xfrm>
          <a:prstGeom prst="rect">
            <a:avLst/>
          </a:prstGeom>
        </p:spPr>
        <p:txBody>
          <a:bodyPr wrap="square">
            <a:spAutoFit/>
          </a:bodyPr>
          <a:lstStyle/>
          <a:p>
            <a:pPr algn="just"/>
            <a:r>
              <a:rPr lang="en-US" sz="2000" dirty="0" smtClean="0">
                <a:latin typeface="Arial" pitchFamily="34" charset="0"/>
                <a:cs typeface="Arial" pitchFamily="34" charset="0"/>
              </a:rPr>
              <a:t>Fort Bayard Medical Center (FBMC) is a licensed and certified, 200-bed, long-term intermediate and skilled care facility. FBMC also offers chemical dependency treatment at Yucca Lodge Chemical Dependency Treatment Center.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905000"/>
            <a:ext cx="8686800" cy="4495800"/>
          </a:xfrm>
        </p:spPr>
        <p:txBody>
          <a:bodyPr>
            <a:noAutofit/>
          </a:bodyPr>
          <a:lstStyle/>
          <a:p>
            <a:pPr marL="227013" indent="-227013" algn="l">
              <a:spcAft>
                <a:spcPts val="1200"/>
              </a:spcAft>
              <a:buFont typeface="Wingdings" pitchFamily="2" charset="2"/>
              <a:buChar char="§"/>
            </a:pPr>
            <a:r>
              <a:rPr lang="en-US" sz="2000" dirty="0" smtClean="0">
                <a:latin typeface="Arial" pitchFamily="34" charset="0"/>
                <a:cs typeface="Arial" pitchFamily="34" charset="0"/>
              </a:rPr>
              <a:t>FBMC offers skilled care to people who need rehabilitative services or a higher degree of medical care.</a:t>
            </a:r>
          </a:p>
          <a:p>
            <a:pPr marL="227013" indent="-227013" algn="l">
              <a:spcAft>
                <a:spcPts val="1200"/>
              </a:spcAft>
              <a:buFont typeface="Wingdings" pitchFamily="2" charset="2"/>
              <a:buChar char="§"/>
            </a:pPr>
            <a:r>
              <a:rPr lang="en-US" sz="2000" dirty="0" smtClean="0">
                <a:latin typeface="Arial" pitchFamily="34" charset="0"/>
                <a:cs typeface="Arial" pitchFamily="34" charset="0"/>
              </a:rPr>
              <a:t>In addition to full nursing care and in-house physicians, Fort Bayard Medical Center also offers social services, activity therapy, physical therapy, occupational therapy, speech/language pathology and restorative care therapies, case management, laboratory and X-ray services, pharmacy and transportation services. </a:t>
            </a:r>
          </a:p>
          <a:p>
            <a:pPr marL="227013" lvl="0" indent="-227013" algn="l">
              <a:spcAft>
                <a:spcPts val="1200"/>
              </a:spcAft>
              <a:buFont typeface="Wingdings" pitchFamily="2" charset="2"/>
              <a:buChar char="§"/>
            </a:pPr>
            <a:r>
              <a:rPr lang="en-US" sz="2000" dirty="0" smtClean="0">
                <a:latin typeface="Arial" pitchFamily="34" charset="0"/>
                <a:cs typeface="Arial" pitchFamily="34" charset="0"/>
              </a:rPr>
              <a:t>The new Fort Bayard Medical Center facility was completed in September 2010 and we had a ribbon cutting ceremony in October 2010. The new 200 bed facility was occupied and residents moved over November 2010. </a:t>
            </a:r>
          </a:p>
          <a:p>
            <a:pPr marL="227013" lvl="0" indent="-227013" algn="l">
              <a:spcAft>
                <a:spcPts val="1200"/>
              </a:spcAft>
              <a:buFont typeface="Wingdings" pitchFamily="2" charset="2"/>
              <a:buChar char="§"/>
            </a:pPr>
            <a:r>
              <a:rPr lang="en-US" sz="2000" dirty="0" smtClean="0">
                <a:latin typeface="Arial" pitchFamily="34" charset="0"/>
                <a:cs typeface="Arial" pitchFamily="34" charset="0"/>
              </a:rPr>
              <a:t>We are a training site for nursing students for Western New Mexico University.</a:t>
            </a:r>
          </a:p>
        </p:txBody>
      </p:sp>
      <p:sp>
        <p:nvSpPr>
          <p:cNvPr id="4" name="Slide Number Placeholder 3"/>
          <p:cNvSpPr>
            <a:spLocks noGrp="1"/>
          </p:cNvSpPr>
          <p:nvPr>
            <p:ph type="sldNum" sz="quarter" idx="12"/>
          </p:nvPr>
        </p:nvSpPr>
        <p:spPr/>
        <p:txBody>
          <a:bodyPr/>
          <a:lstStyle/>
          <a:p>
            <a:pPr>
              <a:defRPr/>
            </a:pPr>
            <a:fld id="{A03666D8-2A3B-413A-8FE4-E00AFA3E20DE}" type="slidenum">
              <a:rPr lang="en-US" smtClean="0"/>
              <a:pPr>
                <a:defRPr/>
              </a:pPr>
              <a:t>45</a:t>
            </a:fld>
            <a:endParaRPr lang="en-US"/>
          </a:p>
        </p:txBody>
      </p:sp>
      <p:sp>
        <p:nvSpPr>
          <p:cNvPr id="5"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Fort Bayard Medical Center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905000"/>
            <a:ext cx="8686800" cy="4343400"/>
          </a:xfrm>
        </p:spPr>
        <p:txBody>
          <a:bodyPr>
            <a:noAutofit/>
          </a:bodyPr>
          <a:lstStyle/>
          <a:p>
            <a:pPr marL="227013" lvl="0" indent="-227013" algn="l">
              <a:spcAft>
                <a:spcPts val="1200"/>
              </a:spcAft>
              <a:buFont typeface="Wingdings" pitchFamily="2" charset="2"/>
              <a:buChar char="§"/>
            </a:pPr>
            <a:r>
              <a:rPr lang="en-US" sz="2000" dirty="0" smtClean="0">
                <a:latin typeface="Arial" pitchFamily="34" charset="0"/>
                <a:cs typeface="Arial" pitchFamily="34" charset="0"/>
              </a:rPr>
              <a:t>FBMC has just initiated an electronic Medication Administration Record-MAR that is going in service July 2011. </a:t>
            </a:r>
          </a:p>
          <a:p>
            <a:pPr marL="227013" lvl="0" indent="-227013" algn="l">
              <a:spcAft>
                <a:spcPts val="1200"/>
              </a:spcAft>
              <a:buFont typeface="Wingdings" pitchFamily="2" charset="2"/>
              <a:buChar char="§"/>
            </a:pPr>
            <a:r>
              <a:rPr lang="en-US" sz="2000" dirty="0" smtClean="0">
                <a:latin typeface="Arial" pitchFamily="34" charset="0"/>
                <a:cs typeface="Arial" pitchFamily="34" charset="0"/>
              </a:rPr>
              <a:t>FBMC via telemedicine is participating with experts in the Division of geriatrics with a particular focus on dementia and palliative care. </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A03666D8-2A3B-413A-8FE4-E00AFA3E20DE}" type="slidenum">
              <a:rPr lang="en-US" smtClean="0"/>
              <a:pPr>
                <a:defRPr/>
              </a:pPr>
              <a:t>46</a:t>
            </a:fld>
            <a:endParaRPr lang="en-US"/>
          </a:p>
        </p:txBody>
      </p:sp>
      <p:sp>
        <p:nvSpPr>
          <p:cNvPr id="5"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Fort Bayard Medical Center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47</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Los </a:t>
            </a:r>
            <a:r>
              <a:rPr lang="en-US" sz="2800" b="1" dirty="0" err="1" smtClean="0">
                <a:solidFill>
                  <a:schemeClr val="tx1"/>
                </a:solidFill>
                <a:latin typeface="Arial" pitchFamily="34" charset="0"/>
                <a:cs typeface="Arial" pitchFamily="34" charset="0"/>
              </a:rPr>
              <a:t>Lunas</a:t>
            </a:r>
            <a:r>
              <a:rPr lang="en-US" sz="2800" b="1" dirty="0" smtClean="0">
                <a:solidFill>
                  <a:schemeClr val="tx1"/>
                </a:solidFill>
                <a:latin typeface="Arial" pitchFamily="34" charset="0"/>
                <a:cs typeface="Arial" pitchFamily="34" charset="0"/>
              </a:rPr>
              <a:t> Community Program</a:t>
            </a:r>
          </a:p>
        </p:txBody>
      </p:sp>
      <p:sp>
        <p:nvSpPr>
          <p:cNvPr id="12" name="Rectangle 11"/>
          <p:cNvSpPr/>
          <p:nvPr/>
        </p:nvSpPr>
        <p:spPr>
          <a:xfrm>
            <a:off x="3505200" y="1752600"/>
            <a:ext cx="5410200" cy="1631216"/>
          </a:xfrm>
          <a:prstGeom prst="rect">
            <a:avLst/>
          </a:prstGeom>
        </p:spPr>
        <p:txBody>
          <a:bodyPr wrap="square">
            <a:spAutoFit/>
          </a:bodyPr>
          <a:lstStyle/>
          <a:p>
            <a:r>
              <a:rPr lang="en-US" sz="2000" dirty="0" smtClean="0">
                <a:latin typeface="Arial" pitchFamily="34" charset="0"/>
                <a:cs typeface="Arial" pitchFamily="34" charset="0"/>
              </a:rPr>
              <a:t>The Los Lunas Community Program (LLCP) serves individuals with developmental disabilities in the Intermediate Care Facility for Mental Retardation (ICF/MR) and Medicaid Waiver programs.   </a:t>
            </a:r>
            <a:endParaRPr lang="en-US" sz="2000" dirty="0" smtClean="0"/>
          </a:p>
        </p:txBody>
      </p:sp>
      <p:pic>
        <p:nvPicPr>
          <p:cNvPr id="81922" name="Picture 2" descr="Medical Unit site"/>
          <p:cNvPicPr>
            <a:picLocks noChangeAspect="1" noChangeArrowheads="1"/>
          </p:cNvPicPr>
          <p:nvPr/>
        </p:nvPicPr>
        <p:blipFill>
          <a:blip r:embed="rId3" cstate="print"/>
          <a:srcRect l="402" t="600" r="402" b="600"/>
          <a:stretch>
            <a:fillRect/>
          </a:stretch>
        </p:blipFill>
        <p:spPr bwMode="auto">
          <a:xfrm>
            <a:off x="381000" y="1766317"/>
            <a:ext cx="2743200" cy="1908228"/>
          </a:xfrm>
          <a:prstGeom prst="rect">
            <a:avLst/>
          </a:prstGeom>
          <a:noFill/>
          <a:ln w="76200">
            <a:noFill/>
            <a:miter lim="800000"/>
            <a:headEnd/>
            <a:tailEnd/>
          </a:ln>
        </p:spPr>
      </p:pic>
      <p:sp>
        <p:nvSpPr>
          <p:cNvPr id="9" name="Rectangle 8"/>
          <p:cNvSpPr/>
          <p:nvPr/>
        </p:nvSpPr>
        <p:spPr>
          <a:xfrm>
            <a:off x="228600" y="3841790"/>
            <a:ext cx="8686800" cy="3016210"/>
          </a:xfrm>
          <a:prstGeom prst="rect">
            <a:avLst/>
          </a:prstGeom>
        </p:spPr>
        <p:txBody>
          <a:bodyPr wrap="square">
            <a:spAutoFit/>
          </a:bodyPr>
          <a:lstStyle/>
          <a:p>
            <a:pPr marL="288925" indent="-2349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LLCP provides individual consumers an opportunity to live in community-based  group homes or family living situations.   </a:t>
            </a:r>
          </a:p>
          <a:p>
            <a:pPr marL="288925" indent="-2349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In addition, LLCP provides a wide range of day program services in community day habilitation, vocational training, assistance in job searching, and job coaching.  </a:t>
            </a:r>
          </a:p>
          <a:p>
            <a:pPr marL="288925" indent="-234950">
              <a:spcAft>
                <a:spcPts val="12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LLCP also serves as the state "Safety Net" for individuals with developmental disabilities who are in crisis situations. </a:t>
            </a:r>
          </a:p>
          <a:p>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48</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Los </a:t>
            </a:r>
            <a:r>
              <a:rPr lang="en-US" sz="2800" b="1" dirty="0" err="1" smtClean="0">
                <a:solidFill>
                  <a:schemeClr val="tx1"/>
                </a:solidFill>
                <a:latin typeface="Arial" pitchFamily="34" charset="0"/>
                <a:cs typeface="Arial" pitchFamily="34" charset="0"/>
              </a:rPr>
              <a:t>Lunas</a:t>
            </a:r>
            <a:r>
              <a:rPr lang="en-US" sz="2800" b="1" dirty="0" smtClean="0">
                <a:solidFill>
                  <a:schemeClr val="tx1"/>
                </a:solidFill>
                <a:latin typeface="Arial" pitchFamily="34" charset="0"/>
                <a:cs typeface="Arial" pitchFamily="34" charset="0"/>
              </a:rPr>
              <a:t> Community Program</a:t>
            </a:r>
          </a:p>
        </p:txBody>
      </p:sp>
      <p:sp>
        <p:nvSpPr>
          <p:cNvPr id="12" name="Rectangle 11"/>
          <p:cNvSpPr/>
          <p:nvPr/>
        </p:nvSpPr>
        <p:spPr>
          <a:xfrm>
            <a:off x="457200" y="1905000"/>
            <a:ext cx="8077200" cy="3886200"/>
          </a:xfrm>
          <a:prstGeom prst="rect">
            <a:avLst/>
          </a:prstGeom>
        </p:spPr>
        <p:txBody>
          <a:bodyPr wrap="square">
            <a:spAutoFit/>
          </a:bodyPr>
          <a:lstStyle/>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Within LLCP's residential and family living census, 43 individuals are Jackson Class Members.  </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Many are severely medically fragile; other clients served by LLCP are behaviorally challenged and require increased staffing and single person residences to assure client’s continued health and safety.   </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LLCP also provides multiple crisis services:  Tier II and III Waiver medical and behavioral crisis, and placement for individuals civilly committed. </a:t>
            </a:r>
          </a:p>
          <a:p>
            <a:endParaRPr lang="en-US" sz="1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49</a:t>
            </a:fld>
            <a:endParaRPr lang="en-US"/>
          </a:p>
        </p:txBody>
      </p:sp>
      <p:sp>
        <p:nvSpPr>
          <p:cNvPr id="11" name="AutoShape 23"/>
          <p:cNvSpPr>
            <a:spLocks noChangeArrowheads="1"/>
          </p:cNvSpPr>
          <p:nvPr/>
        </p:nvSpPr>
        <p:spPr bwMode="gray">
          <a:xfrm>
            <a:off x="1600200" y="408432"/>
            <a:ext cx="59436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lvl="0" algn="ctr">
              <a:buClr>
                <a:schemeClr val="accent2">
                  <a:lumMod val="50000"/>
                </a:schemeClr>
              </a:buClr>
              <a:buSzPct val="80000"/>
              <a:defRPr/>
            </a:pPr>
            <a:r>
              <a:rPr lang="en-US" sz="2800" b="1" dirty="0" smtClean="0">
                <a:solidFill>
                  <a:schemeClr val="tx1"/>
                </a:solidFill>
                <a:latin typeface="Arial" pitchFamily="34" charset="0"/>
                <a:cs typeface="Arial" pitchFamily="34" charset="0"/>
              </a:rPr>
              <a:t>Los </a:t>
            </a:r>
            <a:r>
              <a:rPr lang="en-US" sz="2800" b="1" dirty="0" err="1" smtClean="0">
                <a:solidFill>
                  <a:schemeClr val="tx1"/>
                </a:solidFill>
                <a:latin typeface="Arial" pitchFamily="34" charset="0"/>
                <a:cs typeface="Arial" pitchFamily="34" charset="0"/>
              </a:rPr>
              <a:t>Lunas</a:t>
            </a:r>
            <a:r>
              <a:rPr lang="en-US" sz="2800" b="1" dirty="0" smtClean="0">
                <a:solidFill>
                  <a:schemeClr val="tx1"/>
                </a:solidFill>
                <a:latin typeface="Arial" pitchFamily="34" charset="0"/>
                <a:cs typeface="Arial" pitchFamily="34" charset="0"/>
              </a:rPr>
              <a:t> Community Program</a:t>
            </a:r>
          </a:p>
        </p:txBody>
      </p:sp>
      <p:sp>
        <p:nvSpPr>
          <p:cNvPr id="12" name="Rectangle 11"/>
          <p:cNvSpPr/>
          <p:nvPr/>
        </p:nvSpPr>
        <p:spPr>
          <a:xfrm>
            <a:off x="533400" y="1828800"/>
            <a:ext cx="8077200" cy="3862596"/>
          </a:xfrm>
          <a:prstGeom prst="rect">
            <a:avLst/>
          </a:prstGeom>
        </p:spPr>
        <p:txBody>
          <a:bodyPr wrap="square">
            <a:spAutoFit/>
          </a:bodyPr>
          <a:lstStyle/>
          <a:p>
            <a:pPr marL="227013" indent="-227013">
              <a:buClr>
                <a:schemeClr val="accent2">
                  <a:lumMod val="50000"/>
                </a:schemeClr>
              </a:buClr>
              <a:buSzPct val="80000"/>
              <a:buFont typeface="Wingdings" pitchFamily="2" charset="2"/>
              <a:buChar char="§"/>
            </a:pPr>
            <a:endParaRPr lang="en-US" sz="2000" dirty="0" smtClean="0">
              <a:latin typeface="Arial" pitchFamily="34" charset="0"/>
              <a:cs typeface="Arial" pitchFamily="34" charset="0"/>
            </a:endParaRPr>
          </a:p>
          <a:p>
            <a:pPr marL="227013" lvl="1"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Community Practice Review for 2010 (completed in February 2011) showed significant improvement compared to the previous 2 years based upon data provided by the community monitor.</a:t>
            </a:r>
          </a:p>
          <a:p>
            <a:pPr marL="227013" lvl="1"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Consolidation of residential homes has effectively reduced lease expenditures and overtime costs.</a:t>
            </a:r>
          </a:p>
          <a:p>
            <a:pPr marL="227013" lvl="1"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Overall billing recoupment has improved and been maintained over the past two years-currently 98%.</a:t>
            </a:r>
          </a:p>
          <a:p>
            <a:pPr marL="227013" lvl="1" indent="-227013">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The Natatorium on the Los Lunas State Campus was recently renovated.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1066800" y="533400"/>
            <a:ext cx="6400800" cy="4572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066800" y="420715"/>
            <a:ext cx="6400800" cy="685800"/>
          </a:xfrm>
          <a:prstGeom prst="rect">
            <a:avLst/>
          </a:prstGeom>
        </p:spPr>
        <p:txBody>
          <a:bodyPr vert="horz" lIns="54864" tIns="91440" rtlCol="0">
            <a:normAutofit/>
          </a:bodyPr>
          <a:lstStyle/>
          <a:p>
            <a:pPr lvl="0" algn="ctr">
              <a:buClr>
                <a:schemeClr val="accent2">
                  <a:lumMod val="50000"/>
                </a:schemeClr>
              </a:buClr>
              <a:buSzPct val="80000"/>
              <a:defRPr/>
            </a:pPr>
            <a:r>
              <a:rPr lang="en-US" sz="3200" b="1" dirty="0" smtClean="0">
                <a:latin typeface="Arial" pitchFamily="34" charset="0"/>
                <a:cs typeface="Arial" pitchFamily="34" charset="0"/>
              </a:rPr>
              <a:t>Goals</a:t>
            </a:r>
            <a:endParaRPr kumimoji="0" lang="en-US" sz="3200" b="1" i="0" u="none" strike="noStrike" kern="1200" cap="none" spc="0" normalizeH="0" baseline="0" noProof="0" dirty="0" smtClean="0">
              <a:ln>
                <a:noFill/>
              </a:ln>
              <a:solidFill>
                <a:schemeClr val="bg1"/>
              </a:solidFill>
              <a:effectLst/>
              <a:uLnTx/>
              <a:uFillTx/>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5</a:t>
            </a:fld>
            <a:endParaRPr lang="en-US"/>
          </a:p>
        </p:txBody>
      </p:sp>
      <p:sp>
        <p:nvSpPr>
          <p:cNvPr id="10" name="TextBox 9"/>
          <p:cNvSpPr txBox="1"/>
          <p:nvPr/>
        </p:nvSpPr>
        <p:spPr>
          <a:xfrm>
            <a:off x="457200" y="1981200"/>
            <a:ext cx="8229600" cy="3477875"/>
          </a:xfrm>
          <a:prstGeom prst="rect">
            <a:avLst/>
          </a:prstGeom>
          <a:noFill/>
        </p:spPr>
        <p:txBody>
          <a:bodyPr wrap="square" rtlCol="0">
            <a:spAutoFit/>
          </a:bodyPr>
          <a:lstStyle/>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Establish peer review systems for clinicians practicing in DOH facilities that are discipline specific, cultivate best practices through education, and serve to improve the quality of care delivery across multidisciplinary systems.</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Develop workgroups to identify and implement best practices across facilities to include: Substance Abuse Treatment, Long-Term Care, Nursing, and Quality Improvement.  </a:t>
            </a:r>
          </a:p>
          <a:p>
            <a:pPr marL="227013" indent="-227013">
              <a:spcAft>
                <a:spcPts val="24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Develop and implement the use of standardized indicators with which to measure, analyze and improve quality care and services.</a:t>
            </a:r>
            <a:endParaRPr lang="en-US" sz="2000" dirty="0">
              <a:latin typeface="Arial" pitchFamily="34" charset="0"/>
              <a:cs typeface="Arial" pitchFamily="34" charset="0"/>
            </a:endParaRPr>
          </a:p>
        </p:txBody>
      </p:sp>
      <p:sp>
        <p:nvSpPr>
          <p:cNvPr id="11" name="AutoShape 24"/>
          <p:cNvSpPr>
            <a:spLocks noChangeArrowheads="1"/>
          </p:cNvSpPr>
          <p:nvPr/>
        </p:nvSpPr>
        <p:spPr bwMode="gray">
          <a:xfrm>
            <a:off x="838200" y="381000"/>
            <a:ext cx="685800" cy="6858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50</a:t>
            </a:fld>
            <a:endParaRPr lang="en-US"/>
          </a:p>
        </p:txBody>
      </p:sp>
      <p:sp>
        <p:nvSpPr>
          <p:cNvPr id="5" name="AutoShape 23"/>
          <p:cNvSpPr>
            <a:spLocks noChangeArrowheads="1"/>
          </p:cNvSpPr>
          <p:nvPr/>
        </p:nvSpPr>
        <p:spPr bwMode="gray">
          <a:xfrm>
            <a:off x="1828800" y="3087988"/>
            <a:ext cx="57912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6" name="Rectangle 5"/>
          <p:cNvSpPr/>
          <p:nvPr/>
        </p:nvSpPr>
        <p:spPr>
          <a:xfrm>
            <a:off x="2549311" y="3164188"/>
            <a:ext cx="4537289" cy="523220"/>
          </a:xfrm>
          <a:prstGeom prst="rect">
            <a:avLst/>
          </a:prstGeom>
        </p:spPr>
        <p:txBody>
          <a:bodyPr wrap="square">
            <a:spAutoFit/>
          </a:bodyPr>
          <a:lstStyle/>
          <a:p>
            <a:pPr algn="ctr"/>
            <a:r>
              <a:rPr lang="en-US" sz="2800" b="1" dirty="0" smtClean="0">
                <a:latin typeface="Arial" pitchFamily="34" charset="0"/>
                <a:cs typeface="Arial" pitchFamily="34" charset="0"/>
              </a:rPr>
              <a:t>Thank you!</a:t>
            </a:r>
          </a:p>
        </p:txBody>
      </p:sp>
      <p:sp>
        <p:nvSpPr>
          <p:cNvPr id="9" name="AutoShape 24"/>
          <p:cNvSpPr>
            <a:spLocks noChangeArrowheads="1"/>
          </p:cNvSpPr>
          <p:nvPr/>
        </p:nvSpPr>
        <p:spPr bwMode="gray">
          <a:xfrm>
            <a:off x="1505894" y="2895600"/>
            <a:ext cx="990600" cy="990600"/>
          </a:xfrm>
          <a:prstGeom prst="diamond">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3"/>
          <p:cNvSpPr>
            <a:spLocks noChangeArrowheads="1"/>
          </p:cNvSpPr>
          <p:nvPr/>
        </p:nvSpPr>
        <p:spPr bwMode="gray">
          <a:xfrm>
            <a:off x="642036" y="408432"/>
            <a:ext cx="7772400" cy="65836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 name="Rectangle 3"/>
          <p:cNvSpPr txBox="1">
            <a:spLocks noChangeArrowheads="1"/>
          </p:cNvSpPr>
          <p:nvPr/>
        </p:nvSpPr>
        <p:spPr>
          <a:xfrm>
            <a:off x="1023036" y="390053"/>
            <a:ext cx="7239000" cy="762000"/>
          </a:xfrm>
          <a:prstGeom prst="rect">
            <a:avLst/>
          </a:prstGeom>
        </p:spPr>
        <p:txBody>
          <a:bodyPr vert="horz" lIns="54864" tIns="91440" rtlCol="0">
            <a:normAutofit/>
          </a:bodyPr>
          <a:lstStyle/>
          <a:p>
            <a:pPr lvl="0" algn="ctr">
              <a:buClr>
                <a:schemeClr val="accent2">
                  <a:lumMod val="50000"/>
                </a:schemeClr>
              </a:buClr>
              <a:buSzPct val="80000"/>
              <a:defRPr/>
            </a:pPr>
            <a:r>
              <a:rPr lang="en-US" sz="3200" b="1" dirty="0" smtClean="0">
                <a:latin typeface="Arial" pitchFamily="34" charset="0"/>
                <a:cs typeface="Arial" pitchFamily="34" charset="0"/>
              </a:rPr>
              <a:t>Facilities’ Fiscal Accomplishments</a:t>
            </a:r>
            <a:endParaRPr lang="en-US" sz="3200" b="1" dirty="0" smtClean="0">
              <a:solidFill>
                <a:schemeClr val="bg1"/>
              </a:solidFill>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6</a:t>
            </a:fld>
            <a:endParaRPr lang="en-US"/>
          </a:p>
        </p:txBody>
      </p:sp>
      <p:sp>
        <p:nvSpPr>
          <p:cNvPr id="10" name="Rectangle 9"/>
          <p:cNvSpPr/>
          <p:nvPr/>
        </p:nvSpPr>
        <p:spPr>
          <a:xfrm>
            <a:off x="179559" y="1902724"/>
            <a:ext cx="8686800" cy="4401205"/>
          </a:xfrm>
          <a:prstGeom prst="rect">
            <a:avLst/>
          </a:prstGeom>
        </p:spPr>
        <p:txBody>
          <a:bodyPr wrap="square">
            <a:spAutoFit/>
          </a:bodyPr>
          <a:lstStyle/>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Ended the past two fiscal years without the need to request a deficiency or supplemental appropriation</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Turquoise Lodge increased bed capacity and generated revenue, which decreased the need for General Fund</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 Behavioral Health Institute increased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party revenue by approximately 13.7%, which decreased the need for General Fund</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NM State Veterans’ Home is fully funded by 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party revenue, eliminating the need for General Fund</a:t>
            </a:r>
          </a:p>
          <a:p>
            <a:pPr marL="288925" indent="-288925">
              <a:spcAft>
                <a:spcPts val="1800"/>
              </a:spcAft>
              <a:buClr>
                <a:schemeClr val="accent2">
                  <a:lumMod val="50000"/>
                </a:schemeClr>
              </a:buClr>
              <a:buSzPct val="80000"/>
              <a:buFont typeface="Wingdings" pitchFamily="2" charset="2"/>
              <a:buChar char="§"/>
            </a:pPr>
            <a:r>
              <a:rPr lang="en-US" sz="2000" dirty="0" smtClean="0">
                <a:latin typeface="Arial" pitchFamily="34" charset="0"/>
                <a:cs typeface="Arial" pitchFamily="34" charset="0"/>
              </a:rPr>
              <a:t>Fort Bayard Medical Center has maintained Medicare and Medicaid certification since </a:t>
            </a:r>
            <a:r>
              <a:rPr lang="en-US" sz="2000" smtClean="0">
                <a:latin typeface="Arial" pitchFamily="34" charset="0"/>
                <a:cs typeface="Arial" pitchFamily="34" charset="0"/>
              </a:rPr>
              <a:t>January 2009and </a:t>
            </a:r>
            <a:r>
              <a:rPr lang="en-US" sz="2000" dirty="0" smtClean="0">
                <a:latin typeface="Arial" pitchFamily="34" charset="0"/>
                <a:cs typeface="Arial" pitchFamily="34" charset="0"/>
              </a:rPr>
              <a:t>is currently obtaining certification for VA per diem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03666D8-2A3B-413A-8FE4-E00AFA3E20DE}" type="slidenum">
              <a:rPr lang="en-US" smtClean="0"/>
              <a:pPr>
                <a:defRPr/>
              </a:pPr>
              <a:t>7</a:t>
            </a:fld>
            <a:endParaRPr lang="en-US"/>
          </a:p>
        </p:txBody>
      </p:sp>
      <p:graphicFrame>
        <p:nvGraphicFramePr>
          <p:cNvPr id="10" name="Table 9"/>
          <p:cNvGraphicFramePr>
            <a:graphicFrameLocks noGrp="1"/>
          </p:cNvGraphicFramePr>
          <p:nvPr/>
        </p:nvGraphicFramePr>
        <p:xfrm>
          <a:off x="1524000" y="2286000"/>
          <a:ext cx="6096000" cy="3337560"/>
        </p:xfrm>
        <a:graphic>
          <a:graphicData uri="http://schemas.openxmlformats.org/drawingml/2006/table">
            <a:tbl>
              <a:tblPr/>
              <a:tblGrid>
                <a:gridCol w="3757808"/>
                <a:gridCol w="2338192"/>
              </a:tblGrid>
              <a:tr h="533400">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dirty="0" smtClean="0">
                          <a:latin typeface="Arial" pitchFamily="34" charset="0"/>
                          <a:cs typeface="Arial" pitchFamily="34" charset="0"/>
                        </a:rPr>
                        <a:t>FY12 OPERATING BUDGET</a:t>
                      </a:r>
                    </a:p>
                  </a:txBody>
                  <a:tcPr marL="9525" marR="9525" marT="9525" marB="0" anchor="ctr">
                    <a:lnL>
                      <a:noFill/>
                    </a:lnL>
                    <a:lnR>
                      <a:noFill/>
                    </a:lnR>
                    <a:lnT>
                      <a:noFill/>
                    </a:lnT>
                    <a:lnB>
                      <a:noFill/>
                    </a:lnB>
                    <a:solidFill>
                      <a:srgbClr val="61B6CD"/>
                    </a:solidFill>
                  </a:tcPr>
                </a:tc>
                <a:tc hMerge="1">
                  <a:txBody>
                    <a:bodyPr/>
                    <a:lstStyle/>
                    <a:p>
                      <a:pPr algn="l" fontAlgn="b"/>
                      <a:endParaRPr lang="en-US" sz="2400" b="0"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533400">
                <a:tc>
                  <a:txBody>
                    <a:bodyPr/>
                    <a:lstStyle/>
                    <a:p>
                      <a:pPr algn="l" fontAlgn="b"/>
                      <a:r>
                        <a:rPr lang="en-US" sz="2400" b="0" i="0" u="none" strike="noStrike" baseline="0" dirty="0" smtClean="0">
                          <a:solidFill>
                            <a:srgbClr val="000000"/>
                          </a:solidFill>
                          <a:latin typeface="Arial" pitchFamily="34" charset="0"/>
                          <a:cs typeface="Arial" pitchFamily="34" charset="0"/>
                        </a:rPr>
                        <a:t>General </a:t>
                      </a:r>
                      <a:r>
                        <a:rPr lang="en-US" sz="2400" b="0" i="0" u="none" strike="noStrike" baseline="0" dirty="0">
                          <a:solidFill>
                            <a:srgbClr val="000000"/>
                          </a:solidFill>
                          <a:latin typeface="Arial" pitchFamily="34" charset="0"/>
                          <a:cs typeface="Arial" pitchFamily="34" charset="0"/>
                        </a:rPr>
                        <a:t>Funds</a:t>
                      </a:r>
                    </a:p>
                  </a:txBody>
                  <a:tcPr marL="9525" marR="9525" marT="9525" marB="0" anchor="b">
                    <a:lnL>
                      <a:noFill/>
                    </a:lnL>
                    <a:lnR>
                      <a:noFill/>
                    </a:lnR>
                    <a:lnT>
                      <a:noFill/>
                    </a:lnT>
                    <a:lnB>
                      <a:noFill/>
                    </a:lnB>
                  </a:tcPr>
                </a:tc>
                <a:tc>
                  <a:txBody>
                    <a:bodyPr/>
                    <a:lstStyle/>
                    <a:p>
                      <a:pPr algn="r" fontAlgn="b"/>
                      <a:r>
                        <a:rPr lang="en-US" sz="2400" b="0" i="0" u="none" strike="noStrike" baseline="0" dirty="0">
                          <a:solidFill>
                            <a:srgbClr val="000000"/>
                          </a:solidFill>
                          <a:latin typeface="Arial" pitchFamily="34" charset="0"/>
                          <a:cs typeface="Arial" pitchFamily="34" charset="0"/>
                        </a:rPr>
                        <a:t> </a:t>
                      </a:r>
                      <a:r>
                        <a:rPr lang="en-US" sz="2400" b="0" i="0" u="none" strike="noStrike" baseline="0" dirty="0" smtClean="0">
                          <a:solidFill>
                            <a:srgbClr val="000000"/>
                          </a:solidFill>
                          <a:latin typeface="Arial" pitchFamily="34" charset="0"/>
                          <a:cs typeface="Arial" pitchFamily="34" charset="0"/>
                        </a:rPr>
                        <a:t>$62,477,000 </a:t>
                      </a:r>
                      <a:endParaRPr lang="en-US" sz="2400" b="0"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548640">
                <a:tc>
                  <a:txBody>
                    <a:bodyPr/>
                    <a:lstStyle/>
                    <a:p>
                      <a:pPr algn="l" fontAlgn="b"/>
                      <a:r>
                        <a:rPr lang="en-US" sz="2400" b="0" i="0" u="none" strike="noStrike" baseline="0" dirty="0">
                          <a:solidFill>
                            <a:srgbClr val="000000"/>
                          </a:solidFill>
                          <a:latin typeface="Arial" pitchFamily="34" charset="0"/>
                          <a:cs typeface="Arial" pitchFamily="34" charset="0"/>
                        </a:rPr>
                        <a:t>Federal Funds</a:t>
                      </a:r>
                    </a:p>
                  </a:txBody>
                  <a:tcPr marL="9525" marR="9525" marT="9525" marB="0" anchor="b">
                    <a:lnL>
                      <a:noFill/>
                    </a:lnL>
                    <a:lnR>
                      <a:noFill/>
                    </a:lnR>
                    <a:lnT>
                      <a:noFill/>
                    </a:lnT>
                    <a:lnB>
                      <a:noFill/>
                    </a:lnB>
                  </a:tcPr>
                </a:tc>
                <a:tc>
                  <a:txBody>
                    <a:bodyPr/>
                    <a:lstStyle/>
                    <a:p>
                      <a:pPr algn="r" fontAlgn="b"/>
                      <a:r>
                        <a:rPr lang="en-US" sz="2400" b="0" i="0" u="none" strike="noStrike" baseline="0" dirty="0">
                          <a:solidFill>
                            <a:srgbClr val="000000"/>
                          </a:solidFill>
                          <a:latin typeface="Arial" pitchFamily="34" charset="0"/>
                          <a:cs typeface="Arial" pitchFamily="34" charset="0"/>
                        </a:rPr>
                        <a:t> </a:t>
                      </a:r>
                      <a:r>
                        <a:rPr lang="en-US" sz="2400" b="0" i="0" u="none" strike="noStrike" baseline="0" dirty="0" smtClean="0">
                          <a:solidFill>
                            <a:srgbClr val="000000"/>
                          </a:solidFill>
                          <a:latin typeface="Arial" pitchFamily="34" charset="0"/>
                          <a:cs typeface="Arial" pitchFamily="34" charset="0"/>
                        </a:rPr>
                        <a:t>$0 </a:t>
                      </a:r>
                      <a:endParaRPr lang="en-US" sz="2400" b="0"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518160">
                <a:tc>
                  <a:txBody>
                    <a:bodyPr/>
                    <a:lstStyle/>
                    <a:p>
                      <a:pPr algn="l" fontAlgn="b"/>
                      <a:r>
                        <a:rPr lang="en-US" sz="2400" b="0" i="0" u="none" strike="noStrike" baseline="0" dirty="0">
                          <a:solidFill>
                            <a:srgbClr val="000000"/>
                          </a:solidFill>
                          <a:latin typeface="Arial" pitchFamily="34" charset="0"/>
                          <a:cs typeface="Arial" pitchFamily="34" charset="0"/>
                        </a:rPr>
                        <a:t>Other State Funds</a:t>
                      </a:r>
                    </a:p>
                  </a:txBody>
                  <a:tcPr marL="9525" marR="9525" marT="9525" marB="0" anchor="b">
                    <a:lnL>
                      <a:noFill/>
                    </a:lnL>
                    <a:lnR>
                      <a:noFill/>
                    </a:lnR>
                    <a:lnT>
                      <a:noFill/>
                    </a:lnT>
                    <a:lnB>
                      <a:noFill/>
                    </a:lnB>
                  </a:tcPr>
                </a:tc>
                <a:tc>
                  <a:txBody>
                    <a:bodyPr/>
                    <a:lstStyle/>
                    <a:p>
                      <a:pPr algn="r" fontAlgn="b"/>
                      <a:r>
                        <a:rPr lang="en-US" sz="2400" b="0" i="0" u="none" strike="noStrike" baseline="0" dirty="0">
                          <a:solidFill>
                            <a:srgbClr val="000000"/>
                          </a:solidFill>
                          <a:latin typeface="Arial" pitchFamily="34" charset="0"/>
                          <a:cs typeface="Arial" pitchFamily="34" charset="0"/>
                        </a:rPr>
                        <a:t> </a:t>
                      </a:r>
                      <a:r>
                        <a:rPr lang="en-US" sz="2400" b="0" i="0" u="none" strike="noStrike" baseline="0" dirty="0" smtClean="0">
                          <a:solidFill>
                            <a:srgbClr val="000000"/>
                          </a:solidFill>
                          <a:latin typeface="Arial" pitchFamily="34" charset="0"/>
                          <a:cs typeface="Arial" pitchFamily="34" charset="0"/>
                        </a:rPr>
                        <a:t>$76,178,800 </a:t>
                      </a:r>
                      <a:endParaRPr lang="en-US" sz="2400" b="0"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r>
              <a:tr h="533400">
                <a:tc>
                  <a:txBody>
                    <a:bodyPr/>
                    <a:lstStyle/>
                    <a:p>
                      <a:pPr algn="l" fontAlgn="b"/>
                      <a:r>
                        <a:rPr lang="en-US" sz="2400" b="0" i="0" u="none" strike="noStrike" baseline="0" dirty="0" smtClean="0">
                          <a:solidFill>
                            <a:srgbClr val="000000"/>
                          </a:solidFill>
                          <a:latin typeface="Arial" pitchFamily="34" charset="0"/>
                          <a:cs typeface="Arial" pitchFamily="34" charset="0"/>
                        </a:rPr>
                        <a:t>Inter-Agency </a:t>
                      </a:r>
                      <a:r>
                        <a:rPr lang="en-US" sz="2400" b="0" i="0" u="none" strike="noStrike" baseline="0" dirty="0">
                          <a:solidFill>
                            <a:srgbClr val="000000"/>
                          </a:solidFill>
                          <a:latin typeface="Arial" pitchFamily="34" charset="0"/>
                          <a:cs typeface="Arial" pitchFamily="34" charset="0"/>
                        </a:rPr>
                        <a:t>Transfers</a:t>
                      </a:r>
                    </a:p>
                  </a:txBody>
                  <a:tcPr marL="9525" marR="9525" marT="9525" marB="0" anchor="b">
                    <a:lnL>
                      <a:noFill/>
                    </a:lnL>
                    <a:lnR>
                      <a:noFill/>
                    </a:lnR>
                    <a:lnT>
                      <a:noFill/>
                    </a:lnT>
                    <a:lnB>
                      <a:noFill/>
                    </a:lnB>
                  </a:tcPr>
                </a:tc>
                <a:tc>
                  <a:txBody>
                    <a:bodyPr/>
                    <a:lstStyle/>
                    <a:p>
                      <a:pPr algn="r" fontAlgn="b"/>
                      <a:r>
                        <a:rPr lang="en-US" sz="2400" b="0" i="0" u="none" strike="noStrike" baseline="0" dirty="0">
                          <a:solidFill>
                            <a:srgbClr val="000000"/>
                          </a:solidFill>
                          <a:latin typeface="Arial" pitchFamily="34" charset="0"/>
                          <a:cs typeface="Arial" pitchFamily="34" charset="0"/>
                        </a:rPr>
                        <a:t> </a:t>
                      </a:r>
                      <a:r>
                        <a:rPr lang="en-US" sz="2400" b="0" i="0" u="none" strike="noStrike" baseline="0" dirty="0" smtClean="0">
                          <a:solidFill>
                            <a:srgbClr val="000000"/>
                          </a:solidFill>
                          <a:latin typeface="Arial" pitchFamily="34" charset="0"/>
                          <a:cs typeface="Arial" pitchFamily="34" charset="0"/>
                        </a:rPr>
                        <a:t>$713,800 </a:t>
                      </a:r>
                      <a:endParaRPr lang="en-US" sz="2400" b="0"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670560">
                <a:tc>
                  <a:txBody>
                    <a:bodyPr/>
                    <a:lstStyle/>
                    <a:p>
                      <a:pPr algn="r" fontAlgn="b"/>
                      <a:r>
                        <a:rPr lang="en-US" sz="2400" b="1" i="0" u="none" strike="noStrike" baseline="0" dirty="0" smtClean="0">
                          <a:solidFill>
                            <a:srgbClr val="000000"/>
                          </a:solidFill>
                          <a:latin typeface="Arial" pitchFamily="34" charset="0"/>
                          <a:cs typeface="Arial" pitchFamily="34" charset="0"/>
                        </a:rPr>
                        <a:t>TOTAL: </a:t>
                      </a:r>
                      <a:endParaRPr lang="en-US" sz="2400" b="1" i="0" u="none" strike="noStrike" baseline="0" dirty="0">
                        <a:solidFill>
                          <a:srgbClr val="000000"/>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400" b="1" i="0" u="none" strike="noStrike" baseline="0" dirty="0">
                          <a:solidFill>
                            <a:srgbClr val="000000"/>
                          </a:solidFill>
                          <a:latin typeface="Arial" pitchFamily="34" charset="0"/>
                          <a:cs typeface="Arial" pitchFamily="34" charset="0"/>
                        </a:rPr>
                        <a:t> </a:t>
                      </a:r>
                      <a:r>
                        <a:rPr lang="en-US" sz="2400" b="1" i="0" u="none" strike="noStrike" baseline="0" dirty="0" smtClean="0">
                          <a:solidFill>
                            <a:srgbClr val="000000"/>
                          </a:solidFill>
                          <a:latin typeface="Arial" pitchFamily="34" charset="0"/>
                          <a:cs typeface="Arial" pitchFamily="34" charset="0"/>
                        </a:rPr>
                        <a:t>$139,369,600 </a:t>
                      </a:r>
                      <a:endParaRPr lang="en-US" sz="2400" b="1" i="0" u="none" strike="noStrike" baseline="0"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2" name="Rectangle 11"/>
          <p:cNvSpPr/>
          <p:nvPr/>
        </p:nvSpPr>
        <p:spPr>
          <a:xfrm>
            <a:off x="762000" y="381000"/>
            <a:ext cx="7696200" cy="1231106"/>
          </a:xfrm>
          <a:prstGeom prst="rect">
            <a:avLst/>
          </a:prstGeom>
        </p:spPr>
        <p:txBody>
          <a:bodyPr wrap="square">
            <a:spAutoFit/>
          </a:bodyPr>
          <a:lstStyle/>
          <a:p>
            <a:pPr lvl="0" algn="ctr"/>
            <a:r>
              <a:rPr lang="en-US" sz="2800" b="1" dirty="0" smtClean="0">
                <a:latin typeface="Arial" pitchFamily="34" charset="0"/>
                <a:cs typeface="Arial" pitchFamily="34" charset="0"/>
              </a:rPr>
              <a:t>FY12 Operating Budget Totals</a:t>
            </a:r>
          </a:p>
          <a:p>
            <a:pPr algn="ctr"/>
            <a:r>
              <a:rPr lang="en-US" dirty="0" smtClean="0">
                <a:latin typeface="Arial" pitchFamily="34" charset="0"/>
                <a:cs typeface="Arial" pitchFamily="34" charset="0"/>
              </a:rPr>
              <a:t>(Whole Numbers)</a:t>
            </a:r>
          </a:p>
          <a:p>
            <a:pPr lvl="0" algn="ct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8</a:t>
            </a:fld>
            <a:endParaRPr lang="en-US" dirty="0"/>
          </a:p>
        </p:txBody>
      </p:sp>
      <p:sp>
        <p:nvSpPr>
          <p:cNvPr id="15" name="Rectangle 14"/>
          <p:cNvSpPr/>
          <p:nvPr/>
        </p:nvSpPr>
        <p:spPr>
          <a:xfrm>
            <a:off x="1066800" y="201441"/>
            <a:ext cx="7162800" cy="1231106"/>
          </a:xfrm>
          <a:prstGeom prst="rect">
            <a:avLst/>
          </a:prstGeom>
        </p:spPr>
        <p:txBody>
          <a:bodyPr wrap="square">
            <a:spAutoFit/>
          </a:bodyPr>
          <a:lstStyle/>
          <a:p>
            <a:pPr algn="ctr"/>
            <a:r>
              <a:rPr lang="en-US" sz="2800" b="1" dirty="0" smtClean="0">
                <a:latin typeface="Arial" pitchFamily="34" charset="0"/>
                <a:cs typeface="Arial" pitchFamily="34" charset="0"/>
              </a:rPr>
              <a:t>FY12 Operating Budget by Facility and Revenue Source</a:t>
            </a:r>
          </a:p>
          <a:p>
            <a:pPr algn="ctr"/>
            <a:r>
              <a:rPr lang="en-US" dirty="0" smtClean="0">
                <a:latin typeface="Arial" pitchFamily="34" charset="0"/>
                <a:cs typeface="Arial" pitchFamily="34" charset="0"/>
              </a:rPr>
              <a:t>(In Thousands)</a:t>
            </a:r>
            <a:endParaRPr lang="en-US" dirty="0">
              <a:latin typeface="Arial" pitchFamily="34" charset="0"/>
              <a:cs typeface="Arial" pitchFamily="34" charset="0"/>
            </a:endParaRPr>
          </a:p>
        </p:txBody>
      </p:sp>
      <p:graphicFrame>
        <p:nvGraphicFramePr>
          <p:cNvPr id="16" name="Object 2"/>
          <p:cNvGraphicFramePr>
            <a:graphicFrameLocks noChangeAspect="1"/>
          </p:cNvGraphicFramePr>
          <p:nvPr/>
        </p:nvGraphicFramePr>
        <p:xfrm>
          <a:off x="76200" y="1552440"/>
          <a:ext cx="8915400" cy="4924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B22C787-2A62-47F5-8C9A-6A4E50CD0EF1}" type="slidenum">
              <a:rPr lang="en-US" smtClean="0"/>
              <a:pPr/>
              <a:t>9</a:t>
            </a:fld>
            <a:endParaRPr lang="en-US" dirty="0"/>
          </a:p>
        </p:txBody>
      </p:sp>
      <p:sp>
        <p:nvSpPr>
          <p:cNvPr id="15" name="Rectangle 14"/>
          <p:cNvSpPr/>
          <p:nvPr/>
        </p:nvSpPr>
        <p:spPr>
          <a:xfrm>
            <a:off x="990600" y="138070"/>
            <a:ext cx="7391400" cy="1231106"/>
          </a:xfrm>
          <a:prstGeom prst="rect">
            <a:avLst/>
          </a:prstGeom>
        </p:spPr>
        <p:txBody>
          <a:bodyPr wrap="square">
            <a:spAutoFit/>
          </a:bodyPr>
          <a:lstStyle/>
          <a:p>
            <a:pPr algn="ctr"/>
            <a:r>
              <a:rPr lang="en-US" sz="2800" b="1" dirty="0" smtClean="0">
                <a:latin typeface="Arial" pitchFamily="34" charset="0"/>
                <a:cs typeface="Arial" pitchFamily="34" charset="0"/>
              </a:rPr>
              <a:t>FY11 3</a:t>
            </a:r>
            <a:r>
              <a:rPr lang="en-US" sz="2800" b="1" baseline="30000" dirty="0" smtClean="0">
                <a:latin typeface="Arial" pitchFamily="34" charset="0"/>
                <a:cs typeface="Arial" pitchFamily="34" charset="0"/>
              </a:rPr>
              <a:t>rd</a:t>
            </a:r>
            <a:r>
              <a:rPr lang="en-US" sz="2800" b="1" dirty="0" smtClean="0">
                <a:latin typeface="Arial" pitchFamily="34" charset="0"/>
                <a:cs typeface="Arial" pitchFamily="34" charset="0"/>
              </a:rPr>
              <a:t> Party Revenue Billed and Collected as of May 2011</a:t>
            </a:r>
          </a:p>
          <a:p>
            <a:pPr algn="ctr"/>
            <a:r>
              <a:rPr lang="en-US" dirty="0" smtClean="0">
                <a:latin typeface="Arial" pitchFamily="34" charset="0"/>
                <a:cs typeface="Arial" pitchFamily="34" charset="0"/>
              </a:rPr>
              <a:t>(Whole Numbers)</a:t>
            </a:r>
            <a:endParaRPr lang="en-US" dirty="0">
              <a:latin typeface="Arial" pitchFamily="34" charset="0"/>
              <a:cs typeface="Arial" pitchFamily="34" charset="0"/>
            </a:endParaRPr>
          </a:p>
        </p:txBody>
      </p:sp>
      <p:graphicFrame>
        <p:nvGraphicFramePr>
          <p:cNvPr id="6" name="Chart 5"/>
          <p:cNvGraphicFramePr/>
          <p:nvPr/>
        </p:nvGraphicFramePr>
        <p:xfrm>
          <a:off x="152400" y="1676400"/>
          <a:ext cx="86868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2560</TotalTime>
  <Words>3448</Words>
  <Application>Microsoft Office PowerPoint</Application>
  <PresentationFormat>On-screen Show (4:3)</PresentationFormat>
  <Paragraphs>611</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State of New Mexico (Dept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david.vigil</dc:creator>
  <cp:lastModifiedBy>andrea martinez</cp:lastModifiedBy>
  <cp:revision>431</cp:revision>
  <dcterms:created xsi:type="dcterms:W3CDTF">2011-06-17T18:57:24Z</dcterms:created>
  <dcterms:modified xsi:type="dcterms:W3CDTF">2011-07-15T15:37:36Z</dcterms:modified>
</cp:coreProperties>
</file>